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80" r:id="rId2"/>
    <p:sldId id="261" r:id="rId3"/>
    <p:sldId id="258" r:id="rId4"/>
    <p:sldId id="263" r:id="rId5"/>
    <p:sldId id="264" r:id="rId6"/>
    <p:sldId id="265" r:id="rId7"/>
    <p:sldId id="279" r:id="rId8"/>
    <p:sldId id="278" r:id="rId9"/>
    <p:sldId id="269" r:id="rId10"/>
    <p:sldId id="272" r:id="rId11"/>
    <p:sldId id="273" r:id="rId12"/>
    <p:sldId id="274" r:id="rId13"/>
    <p:sldId id="275" r:id="rId14"/>
    <p:sldId id="276" r:id="rId15"/>
    <p:sldId id="27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p:restoredTop sz="69089"/>
  </p:normalViewPr>
  <p:slideViewPr>
    <p:cSldViewPr snapToGrid="0" snapToObjects="1">
      <p:cViewPr varScale="1">
        <p:scale>
          <a:sx n="61" d="100"/>
          <a:sy n="61" d="100"/>
        </p:scale>
        <p:origin x="216"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05D202-6CEB-594B-BF79-D885B71912C0}" type="datetimeFigureOut">
              <a:rPr lang="en-US" smtClean="0"/>
              <a:t>5/1/19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544A22-BF36-9345-B61D-9AA11A28AD2C}" type="slidenum">
              <a:rPr lang="en-US" smtClean="0"/>
              <a:t>‹#›</a:t>
            </a:fld>
            <a:endParaRPr lang="en-US"/>
          </a:p>
        </p:txBody>
      </p:sp>
    </p:spTree>
    <p:extLst>
      <p:ext uri="{BB962C8B-B14F-4D97-AF65-F5344CB8AC3E}">
        <p14:creationId xmlns:p14="http://schemas.microsoft.com/office/powerpoint/2010/main" val="41983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0000"/>
                </a:solidFill>
              </a:rPr>
              <a:t>The value of our recommendations is that they do not require any financial investment, but still might positively influence the profile of the host. For analysis we sampled listings from a dataset of ~30,000 observations; we used stratified sample to control for location and price range.</a:t>
            </a:r>
            <a:endParaRPr lang="en-US" dirty="0" smtClean="0">
              <a:solidFill>
                <a:srgbClr val="FF0000"/>
              </a:solidFill>
            </a:endParaRPr>
          </a:p>
        </p:txBody>
      </p:sp>
      <p:sp>
        <p:nvSpPr>
          <p:cNvPr id="4" name="Slide Number Placeholder 3"/>
          <p:cNvSpPr>
            <a:spLocks noGrp="1"/>
          </p:cNvSpPr>
          <p:nvPr>
            <p:ph type="sldNum" sz="quarter" idx="10"/>
          </p:nvPr>
        </p:nvSpPr>
        <p:spPr/>
        <p:txBody>
          <a:bodyPr/>
          <a:lstStyle/>
          <a:p>
            <a:fld id="{37544A22-BF36-9345-B61D-9AA11A28AD2C}" type="slidenum">
              <a:rPr lang="en-US" smtClean="0"/>
              <a:t>3</a:t>
            </a:fld>
            <a:endParaRPr lang="en-US"/>
          </a:p>
        </p:txBody>
      </p:sp>
    </p:spTree>
    <p:extLst>
      <p:ext uri="{BB962C8B-B14F-4D97-AF65-F5344CB8AC3E}">
        <p14:creationId xmlns:p14="http://schemas.microsoft.com/office/powerpoint/2010/main" val="1469981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WE</a:t>
            </a:r>
            <a:r>
              <a:rPr lang="en-US" baseline="0" dirty="0" smtClean="0"/>
              <a:t> USED NRC AND PLUTCHIK libraries </a:t>
            </a:r>
            <a:endParaRPr lang="en-US" dirty="0" smtClean="0"/>
          </a:p>
          <a:p>
            <a:pPr marL="171450" indent="-171450">
              <a:buFont typeface="Arial" charset="0"/>
              <a:buChar char="•"/>
            </a:pPr>
            <a:endParaRPr lang="en-US" dirty="0" smtClean="0"/>
          </a:p>
          <a:p>
            <a:pPr marL="171450" indent="-171450">
              <a:buFont typeface="Arial" charset="0"/>
              <a:buChar char="•"/>
            </a:pPr>
            <a:r>
              <a:rPr lang="en-US" dirty="0" smtClean="0"/>
              <a:t>Proportion of positive and negative sentiment for good and bad hosts is similar</a:t>
            </a:r>
          </a:p>
          <a:p>
            <a:pPr marL="171450" indent="-171450">
              <a:buFont typeface="Arial" charset="0"/>
              <a:buChar char="•"/>
            </a:pPr>
            <a:endParaRPr lang="en-US" dirty="0" smtClean="0"/>
          </a:p>
          <a:p>
            <a:pPr marL="171450" indent="-171450">
              <a:buFont typeface="Arial" charset="0"/>
              <a:buChar char="•"/>
            </a:pPr>
            <a:r>
              <a:rPr lang="en-US" b="1" dirty="0" smtClean="0"/>
              <a:t>Key takeaway here is that MORE</a:t>
            </a:r>
            <a:r>
              <a:rPr lang="en-US" b="1" baseline="0" dirty="0" smtClean="0"/>
              <a:t> EMOTION IS PRESENT, I.e. Longer </a:t>
            </a:r>
            <a:r>
              <a:rPr lang="en-US" b="1" baseline="0" dirty="0" err="1" smtClean="0"/>
              <a:t>Writeups</a:t>
            </a:r>
            <a:r>
              <a:rPr lang="en-US" b="1" baseline="0" dirty="0" smtClean="0"/>
              <a:t>, will be associated with better </a:t>
            </a:r>
            <a:r>
              <a:rPr lang="en-US" b="1" baseline="0" dirty="0" err="1" smtClean="0"/>
              <a:t>Airbnbs</a:t>
            </a:r>
            <a:r>
              <a:rPr lang="en-US" b="1" baseline="0" dirty="0" smtClean="0"/>
              <a:t> </a:t>
            </a:r>
            <a:endParaRPr lang="en-US" b="1" dirty="0" smtClean="0"/>
          </a:p>
          <a:p>
            <a:endParaRPr lang="en-US" dirty="0" smtClean="0"/>
          </a:p>
          <a:p>
            <a:r>
              <a:rPr lang="en-US" dirty="0" smtClean="0"/>
              <a:t>Another perspective is to look at emotions with "</a:t>
            </a:r>
            <a:r>
              <a:rPr lang="en-US" dirty="0" err="1" smtClean="0"/>
              <a:t>bing</a:t>
            </a:r>
            <a:r>
              <a:rPr lang="en-US" dirty="0" smtClean="0"/>
              <a:t>" library, observing the same picture, but document-wise. </a:t>
            </a:r>
            <a:endParaRPr lang="en-US" dirty="0"/>
          </a:p>
        </p:txBody>
      </p:sp>
      <p:sp>
        <p:nvSpPr>
          <p:cNvPr id="4" name="Slide Number Placeholder 3"/>
          <p:cNvSpPr>
            <a:spLocks noGrp="1"/>
          </p:cNvSpPr>
          <p:nvPr>
            <p:ph type="sldNum" sz="quarter" idx="10"/>
          </p:nvPr>
        </p:nvSpPr>
        <p:spPr/>
        <p:txBody>
          <a:bodyPr/>
          <a:lstStyle/>
          <a:p>
            <a:fld id="{37544A22-BF36-9345-B61D-9AA11A28AD2C}" type="slidenum">
              <a:rPr lang="en-US" smtClean="0"/>
              <a:t>13</a:t>
            </a:fld>
            <a:endParaRPr lang="en-US"/>
          </a:p>
        </p:txBody>
      </p:sp>
    </p:spTree>
    <p:extLst>
      <p:ext uri="{BB962C8B-B14F-4D97-AF65-F5344CB8AC3E}">
        <p14:creationId xmlns:p14="http://schemas.microsoft.com/office/powerpoint/2010/main" val="2047962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t>
            </a:r>
            <a:r>
              <a:rPr lang="en-US" sz="1200" dirty="0" err="1" smtClean="0"/>
              <a:t>bing</a:t>
            </a:r>
            <a:r>
              <a:rPr lang="en-US" sz="1200" dirty="0" smtClean="0"/>
              <a:t>’ library analyzes polarity per document.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37544A22-BF36-9345-B61D-9AA11A28AD2C}" type="slidenum">
              <a:rPr lang="en-US" smtClean="0"/>
              <a:t>14</a:t>
            </a:fld>
            <a:endParaRPr lang="en-US"/>
          </a:p>
        </p:txBody>
      </p:sp>
    </p:spTree>
    <p:extLst>
      <p:ext uri="{BB962C8B-B14F-4D97-AF65-F5344CB8AC3E}">
        <p14:creationId xmlns:p14="http://schemas.microsoft.com/office/powerpoint/2010/main" val="643192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544A22-BF36-9345-B61D-9AA11A28AD2C}" type="slidenum">
              <a:rPr lang="en-US" smtClean="0"/>
              <a:t>15</a:t>
            </a:fld>
            <a:endParaRPr lang="en-US"/>
          </a:p>
        </p:txBody>
      </p:sp>
    </p:spTree>
    <p:extLst>
      <p:ext uri="{BB962C8B-B14F-4D97-AF65-F5344CB8AC3E}">
        <p14:creationId xmlns:p14="http://schemas.microsoft.com/office/powerpoint/2010/main" val="1474580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i.e. our variables are right skewed </a:t>
            </a:r>
            <a:r>
              <a:rPr lang="en-US" dirty="0" err="1" smtClean="0"/>
              <a:t>accoridng</a:t>
            </a:r>
            <a:r>
              <a:rPr lang="en-US" dirty="0" smtClean="0"/>
              <a:t> to these charts </a:t>
            </a:r>
            <a:r>
              <a:rPr lang="mr-IN" dirty="0" smtClean="0"/>
              <a:t>–</a:t>
            </a:r>
            <a:r>
              <a:rPr lang="en-US" dirty="0" smtClean="0"/>
              <a:t> which is why</a:t>
            </a:r>
            <a:r>
              <a:rPr lang="en-US" baseline="0" dirty="0" smtClean="0"/>
              <a:t> we </a:t>
            </a:r>
            <a:r>
              <a:rPr lang="en-US" baseline="0" dirty="0" err="1" smtClean="0"/>
              <a:t>strateify</a:t>
            </a:r>
            <a:r>
              <a:rPr lang="en-US" baseline="0" dirty="0" smtClean="0"/>
              <a:t> </a:t>
            </a:r>
          </a:p>
          <a:p>
            <a:endParaRPr lang="en-US" baseline="0" dirty="0" smtClean="0"/>
          </a:p>
          <a:p>
            <a:pPr marL="171450" indent="-171450">
              <a:buFont typeface="Arial" charset="0"/>
              <a:buChar char="•"/>
            </a:pPr>
            <a:r>
              <a:rPr lang="en-US" dirty="0" smtClean="0"/>
              <a:t>To examine the difference between ‘good’ and ‘bad’ Airbnb listings, it was more efficient to create two polar samples that present the best and the worst listings rather than analyze all listings in the dataset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7544A22-BF36-9345-B61D-9AA11A28AD2C}" type="slidenum">
              <a:rPr lang="en-US" smtClean="0"/>
              <a:t>4</a:t>
            </a:fld>
            <a:endParaRPr lang="en-US"/>
          </a:p>
        </p:txBody>
      </p:sp>
    </p:spTree>
    <p:extLst>
      <p:ext uri="{BB962C8B-B14F-4D97-AF65-F5344CB8AC3E}">
        <p14:creationId xmlns:p14="http://schemas.microsoft.com/office/powerpoint/2010/main" val="1844791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smtClean="0"/>
          </a:p>
          <a:p>
            <a:pPr marL="171450" indent="-171450">
              <a:buFont typeface="Arial" charset="0"/>
              <a:buChar char="•"/>
            </a:pPr>
            <a:r>
              <a:rPr lang="en-US" dirty="0" smtClean="0"/>
              <a:t>“we sampled data into two polar categories </a:t>
            </a:r>
            <a:r>
              <a:rPr lang="mr-IN" dirty="0" smtClean="0"/>
              <a:t>–</a:t>
            </a:r>
            <a:r>
              <a:rPr lang="en-US" dirty="0" smtClean="0"/>
              <a:t> listings</a:t>
            </a:r>
            <a:r>
              <a:rPr lang="en-US" baseline="0" dirty="0" smtClean="0"/>
              <a:t> that we consider good and bad </a:t>
            </a:r>
            <a:endParaRPr lang="en-US" dirty="0" smtClean="0"/>
          </a:p>
          <a:p>
            <a:pPr marL="171450" indent="-171450">
              <a:buFont typeface="Arial" charset="0"/>
              <a:buChar char="•"/>
            </a:pPr>
            <a:endParaRPr lang="en-US" dirty="0" smtClean="0"/>
          </a:p>
          <a:p>
            <a:pPr marL="171450" indent="-171450">
              <a:buFont typeface="Arial" charset="0"/>
              <a:buChar char="•"/>
            </a:pPr>
            <a:r>
              <a:rPr lang="en-US" dirty="0" smtClean="0"/>
              <a:t>Good Listings: </a:t>
            </a:r>
          </a:p>
          <a:p>
            <a:endParaRPr lang="en-US" dirty="0" smtClean="0"/>
          </a:p>
          <a:p>
            <a:pPr marL="171450" indent="-171450">
              <a:buFont typeface="Arial" charset="0"/>
              <a:buChar char="•"/>
            </a:pPr>
            <a:r>
              <a:rPr lang="en-US" dirty="0" smtClean="0"/>
              <a:t>1. </a:t>
            </a:r>
            <a:r>
              <a:rPr lang="en-US" dirty="0" err="1" smtClean="0"/>
              <a:t>Review_score_rating</a:t>
            </a:r>
            <a:r>
              <a:rPr lang="en-US" baseline="0" dirty="0" smtClean="0"/>
              <a:t> &gt;=87, </a:t>
            </a:r>
            <a:r>
              <a:rPr lang="en-US" baseline="0" dirty="0" err="1" smtClean="0"/>
              <a:t>reviews_per_month</a:t>
            </a:r>
            <a:r>
              <a:rPr lang="en-US" baseline="0" dirty="0" smtClean="0"/>
              <a:t> &gt;=2, </a:t>
            </a:r>
            <a:r>
              <a:rPr lang="en-US" baseline="0" dirty="0" err="1" smtClean="0"/>
              <a:t>super_host</a:t>
            </a:r>
            <a:r>
              <a:rPr lang="en-US" baseline="0" dirty="0" smtClean="0"/>
              <a:t> = True</a:t>
            </a:r>
          </a:p>
          <a:p>
            <a:pPr marL="685800" lvl="1" indent="-228600">
              <a:buFont typeface="Arial" charset="0"/>
              <a:buChar char="•"/>
            </a:pPr>
            <a:endParaRPr lang="en-US" baseline="0" dirty="0" smtClean="0"/>
          </a:p>
          <a:p>
            <a:pPr marL="228600" lvl="0" indent="-228600">
              <a:buFont typeface="Arial" charset="0"/>
              <a:buChar char="•"/>
            </a:pPr>
            <a:r>
              <a:rPr lang="en-US" baseline="0" dirty="0" smtClean="0"/>
              <a:t>Bad Listings:</a:t>
            </a:r>
          </a:p>
          <a:p>
            <a:pPr marL="685800" lvl="1" indent="-228600">
              <a:buFont typeface="Arial" charset="0"/>
              <a:buChar char="•"/>
            </a:pPr>
            <a:r>
              <a:rPr lang="en-US" baseline="0" dirty="0" smtClean="0"/>
              <a:t>2. </a:t>
            </a:r>
            <a:r>
              <a:rPr lang="en-US" baseline="0" dirty="0" err="1" smtClean="0"/>
              <a:t>Review_score_rating</a:t>
            </a:r>
            <a:r>
              <a:rPr lang="en-US" baseline="0" dirty="0" smtClean="0"/>
              <a:t> &lt;= 87m </a:t>
            </a:r>
            <a:r>
              <a:rPr lang="en-US" baseline="0" dirty="0" err="1" smtClean="0"/>
              <a:t>reviews_per_month</a:t>
            </a:r>
            <a:r>
              <a:rPr lang="en-US" baseline="0" dirty="0" smtClean="0"/>
              <a:t> &lt;= 2, </a:t>
            </a:r>
            <a:r>
              <a:rPr lang="en-US" baseline="0" dirty="0" err="1" smtClean="0"/>
              <a:t>super_host</a:t>
            </a:r>
            <a:r>
              <a:rPr lang="en-US" baseline="0" dirty="0" smtClean="0"/>
              <a:t> = False </a:t>
            </a:r>
            <a:endParaRPr lang="en-US" baseline="0" dirty="0" smtClean="0"/>
          </a:p>
          <a:p>
            <a:pPr marL="685800" lvl="1" indent="-228600">
              <a:buFont typeface="Arial" charset="0"/>
              <a:buChar char="•"/>
            </a:pPr>
            <a:endParaRPr lang="en-US" baseline="0" dirty="0" smtClean="0"/>
          </a:p>
          <a:p>
            <a:pPr marL="685800" lvl="1" indent="-228600">
              <a:buFont typeface="Arial" charset="0"/>
              <a:buChar char="•"/>
            </a:pPr>
            <a:endParaRPr lang="en-US" baseline="0" dirty="0" smtClean="0"/>
          </a:p>
          <a:p>
            <a:pPr marL="685800" lvl="1" indent="-228600">
              <a:buFont typeface="Arial" charset="0"/>
              <a:buChar char="•"/>
            </a:pPr>
            <a:endParaRPr lang="en-US" baseline="0" dirty="0" smtClean="0"/>
          </a:p>
          <a:p>
            <a:pPr marL="228600" lvl="0" indent="-228600">
              <a:buFont typeface="Arial" charset="0"/>
              <a:buChar cha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err="1" smtClean="0"/>
              <a:t>Strateified</a:t>
            </a:r>
            <a:r>
              <a:rPr lang="en-US" baseline="0" dirty="0" smtClean="0"/>
              <a:t> our </a:t>
            </a:r>
            <a:r>
              <a:rPr lang="en-US" baseline="0" dirty="0" err="1" smtClean="0"/>
              <a:t>listeings</a:t>
            </a:r>
            <a:r>
              <a:rPr lang="en-US" baseline="0" dirty="0" smtClean="0"/>
              <a:t> based on location and price (i.e. price grouped into quartiles, and mapped to either NYC or Brooklyn giving 8 different </a:t>
            </a:r>
            <a:r>
              <a:rPr lang="en-US" baseline="0" dirty="0" err="1" smtClean="0"/>
              <a:t>locaiton</a:t>
            </a:r>
            <a:r>
              <a:rPr lang="en-US" baseline="0" dirty="0" smtClean="0"/>
              <a:t>/price buckets </a:t>
            </a:r>
          </a:p>
          <a:p>
            <a:pPr marL="685800" marR="0" lvl="1" indent="-22860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So 8 buckets for good listings, 8 buckets for bad listings </a:t>
            </a:r>
          </a:p>
          <a:p>
            <a:pPr marL="685800" marR="0" lvl="1" indent="-228600" algn="l" defTabSz="914400" rtl="0" eaLnBrk="1" fontAlgn="auto" latinLnBrk="0" hangingPunct="1">
              <a:lnSpc>
                <a:spcPct val="100000"/>
              </a:lnSpc>
              <a:spcBef>
                <a:spcPts val="0"/>
              </a:spcBef>
              <a:spcAft>
                <a:spcPts val="0"/>
              </a:spcAft>
              <a:buClrTx/>
              <a:buSzTx/>
              <a:buFont typeface="Arial" charset="0"/>
              <a:buChar char="•"/>
              <a:tabLst/>
              <a:defRPr/>
            </a:pPr>
            <a:endParaRPr lang="en-US" baseline="0" dirty="0" smtClean="0"/>
          </a:p>
          <a:p>
            <a:pPr marL="685800" marR="0" lvl="1" indent="-228600" algn="l" defTabSz="914400" rtl="0" eaLnBrk="1" fontAlgn="auto" latinLnBrk="0" hangingPunct="1">
              <a:lnSpc>
                <a:spcPct val="100000"/>
              </a:lnSpc>
              <a:spcBef>
                <a:spcPts val="0"/>
              </a:spcBef>
              <a:spcAft>
                <a:spcPts val="0"/>
              </a:spcAft>
              <a:buClrTx/>
              <a:buSzTx/>
              <a:buFont typeface="Arial" charset="0"/>
              <a:buChar char="•"/>
              <a:tabLst/>
              <a:defRP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TWO REASONS FOR STRATIFICATION</a:t>
            </a:r>
          </a:p>
          <a:p>
            <a:pPr marL="685800" marR="0" lvl="1" indent="-228600" algn="l" defTabSz="914400" rtl="0" eaLnBrk="1" fontAlgn="auto" latinLnBrk="0" hangingPunct="1">
              <a:lnSpc>
                <a:spcPct val="100000"/>
              </a:lnSpc>
              <a:spcBef>
                <a:spcPts val="0"/>
              </a:spcBef>
              <a:spcAft>
                <a:spcPts val="0"/>
              </a:spcAft>
              <a:buClrTx/>
              <a:buSzTx/>
              <a:buFont typeface="Arial" charset="0"/>
              <a:buChar char="•"/>
              <a:tabLst/>
              <a:defRPr/>
            </a:pPr>
            <a:r>
              <a:rPr lang="en-US" b="1" baseline="0" dirty="0" smtClean="0"/>
              <a:t>Main </a:t>
            </a:r>
            <a:r>
              <a:rPr lang="mr-IN" b="1" baseline="0" dirty="0" smtClean="0"/>
              <a:t>–</a:t>
            </a:r>
            <a:r>
              <a:rPr lang="en-US" b="1" baseline="0" dirty="0" smtClean="0"/>
              <a:t> we want unbiased samples .. i.e. </a:t>
            </a:r>
            <a:r>
              <a:rPr lang="en-US" b="1" baseline="0" dirty="0" err="1" smtClean="0"/>
              <a:t>tellling</a:t>
            </a:r>
            <a:r>
              <a:rPr lang="en-US" b="1" baseline="0" dirty="0" smtClean="0"/>
              <a:t> that all poor listings are in queens isn’t helpful </a:t>
            </a:r>
          </a:p>
          <a:p>
            <a:pPr marL="685800" marR="0" lvl="1" indent="-22860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smtClean="0"/>
              <a:t>Second </a:t>
            </a:r>
            <a:r>
              <a:rPr lang="mr-IN" b="0" baseline="0" dirty="0" smtClean="0"/>
              <a:t>–</a:t>
            </a:r>
            <a:r>
              <a:rPr lang="en-US" b="0" baseline="0" dirty="0" smtClean="0"/>
              <a:t> helpful breakdown </a:t>
            </a:r>
          </a:p>
          <a:p>
            <a:pPr marL="228600" lvl="0" indent="-228600">
              <a:buFont typeface="Arial" charset="0"/>
              <a:buChar char="•"/>
            </a:pPr>
            <a:endParaRPr lang="en-US" baseline="0" dirty="0" smtClean="0"/>
          </a:p>
        </p:txBody>
      </p:sp>
      <p:sp>
        <p:nvSpPr>
          <p:cNvPr id="4" name="Slide Number Placeholder 3"/>
          <p:cNvSpPr>
            <a:spLocks noGrp="1"/>
          </p:cNvSpPr>
          <p:nvPr>
            <p:ph type="sldNum" sz="quarter" idx="10"/>
          </p:nvPr>
        </p:nvSpPr>
        <p:spPr/>
        <p:txBody>
          <a:bodyPr/>
          <a:lstStyle/>
          <a:p>
            <a:fld id="{37544A22-BF36-9345-B61D-9AA11A28AD2C}" type="slidenum">
              <a:rPr lang="en-US" smtClean="0"/>
              <a:t>5</a:t>
            </a:fld>
            <a:endParaRPr lang="en-US"/>
          </a:p>
        </p:txBody>
      </p:sp>
    </p:spTree>
    <p:extLst>
      <p:ext uri="{BB962C8B-B14F-4D97-AF65-F5344CB8AC3E}">
        <p14:creationId xmlns:p14="http://schemas.microsoft.com/office/powerpoint/2010/main" val="233034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24292E"/>
                </a:solidFill>
                <a:effectLst/>
                <a:latin typeface="Calibri" charset="0"/>
                <a:ea typeface="Calibri" charset="0"/>
                <a:cs typeface="Calibri" charset="0"/>
              </a:rPr>
              <a:t>On average, successful listings are longer and it is consistent throughout 8 strata of sample. To be more precise, we can compare means.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24292E"/>
              </a:solidFill>
              <a:effectLst/>
              <a:latin typeface="Calibri" charset="0"/>
              <a:ea typeface="Calibri" charset="0"/>
              <a:cs typeface="Calibri"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24292E"/>
                </a:solidFill>
                <a:latin typeface="SFMono-Regular" charset="0"/>
              </a:rPr>
              <a:t>So, first free tip for a new host is to invest energy to write more text to describe the apartment.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rgbClr val="24292E"/>
              </a:solidFill>
              <a:latin typeface="SFMono-Regular"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boxplot provides clear guidance on how to approach this particular mandatory category: to be successful one should make an effort to write exactly 1000 words.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rgbClr val="24292E"/>
              </a:solidFill>
              <a:latin typeface="SFMono-Regular"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effectLst/>
              <a:latin typeface="Calibri" charset="0"/>
              <a:ea typeface="Calibri" charset="0"/>
              <a:cs typeface="Calibri" charset="0"/>
            </a:endParaRPr>
          </a:p>
          <a:p>
            <a:endParaRPr lang="en-US" dirty="0"/>
          </a:p>
        </p:txBody>
      </p:sp>
      <p:sp>
        <p:nvSpPr>
          <p:cNvPr id="4" name="Slide Number Placeholder 3"/>
          <p:cNvSpPr>
            <a:spLocks noGrp="1"/>
          </p:cNvSpPr>
          <p:nvPr>
            <p:ph type="sldNum" sz="quarter" idx="10"/>
          </p:nvPr>
        </p:nvSpPr>
        <p:spPr/>
        <p:txBody>
          <a:bodyPr/>
          <a:lstStyle/>
          <a:p>
            <a:fld id="{37544A22-BF36-9345-B61D-9AA11A28AD2C}" type="slidenum">
              <a:rPr lang="en-US" smtClean="0"/>
              <a:t>6</a:t>
            </a:fld>
            <a:endParaRPr lang="en-US"/>
          </a:p>
        </p:txBody>
      </p:sp>
    </p:spTree>
    <p:extLst>
      <p:ext uri="{BB962C8B-B14F-4D97-AF65-F5344CB8AC3E}">
        <p14:creationId xmlns:p14="http://schemas.microsoft.com/office/powerpoint/2010/main" val="1015074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 no “about the space” description for this listing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7544A22-BF36-9345-B61D-9AA11A28AD2C}" type="slidenum">
              <a:rPr lang="en-US" smtClean="0"/>
              <a:t>7</a:t>
            </a:fld>
            <a:endParaRPr lang="en-US"/>
          </a:p>
        </p:txBody>
      </p:sp>
    </p:spTree>
    <p:extLst>
      <p:ext uri="{BB962C8B-B14F-4D97-AF65-F5344CB8AC3E}">
        <p14:creationId xmlns:p14="http://schemas.microsoft.com/office/powerpoint/2010/main" val="2128376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Density plot shows patter better than histogram</a:t>
            </a:r>
            <a:r>
              <a:rPr lang="en-US" baseline="0" dirty="0" smtClean="0"/>
              <a:t> (more vivid pattern) </a:t>
            </a:r>
          </a:p>
          <a:p>
            <a:endParaRPr lang="en-US" baseline="0" dirty="0" smtClean="0"/>
          </a:p>
          <a:p>
            <a:r>
              <a:rPr lang="en-US" baseline="0" dirty="0" smtClean="0"/>
              <a:t>In all categories, </a:t>
            </a:r>
            <a:r>
              <a:rPr lang="en-US" baseline="0" dirty="0" err="1" smtClean="0"/>
              <a:t>succesful</a:t>
            </a:r>
            <a:r>
              <a:rPr lang="en-US" baseline="0" dirty="0" smtClean="0"/>
              <a:t> listings are longer </a:t>
            </a:r>
          </a:p>
          <a:p>
            <a:endParaRPr lang="en-US" baseline="0" dirty="0" smtClean="0"/>
          </a:p>
          <a:p>
            <a:r>
              <a:rPr lang="en-US" baseline="0" dirty="0" smtClean="0"/>
              <a:t>Description Is MANDATORY </a:t>
            </a:r>
            <a:r>
              <a:rPr lang="mr-IN" baseline="0" dirty="0" smtClean="0"/>
              <a:t>–</a:t>
            </a:r>
            <a:r>
              <a:rPr lang="en-US" baseline="0" dirty="0" smtClean="0"/>
              <a:t> is never 0. The rest are all optional. Those that don’t care, don’t fill in. But that isn’t true for the successful listings</a:t>
            </a:r>
          </a:p>
          <a:p>
            <a:endParaRPr lang="en-US" baseline="0" dirty="0" smtClean="0"/>
          </a:p>
          <a:p>
            <a:r>
              <a:rPr lang="en-US" baseline="0" dirty="0" smtClean="0"/>
              <a:t>	i.e. neighborhood and transit </a:t>
            </a:r>
            <a:endParaRPr lang="en-US" dirty="0" smtClean="0"/>
          </a:p>
          <a:p>
            <a:endParaRPr lang="en-US" dirty="0" smtClean="0"/>
          </a:p>
          <a:p>
            <a:r>
              <a:rPr lang="en-US" dirty="0" smtClean="0"/>
              <a:t> </a:t>
            </a:r>
            <a:r>
              <a:rPr lang="en-US" b="1" dirty="0" smtClean="0"/>
              <a:t>Unsuccessful listings tend to generate less text, especially considering the fields:</a:t>
            </a:r>
          </a:p>
          <a:p>
            <a:pPr lvl="1"/>
            <a:r>
              <a:rPr lang="en-US" b="1" dirty="0" smtClean="0"/>
              <a:t> "space", "neighborhood", "transit", "access", "interaction" and "rules" categories. </a:t>
            </a:r>
          </a:p>
          <a:p>
            <a:endParaRPr lang="en-US" b="1" dirty="0" smtClean="0"/>
          </a:p>
          <a:p>
            <a:r>
              <a:rPr lang="en-US" b="1" dirty="0" smtClean="0"/>
              <a:t>2. Unsuccessful listings tend to generate less text, especially considering the fields:</a:t>
            </a:r>
          </a:p>
          <a:p>
            <a:pPr lvl="1"/>
            <a:r>
              <a:rPr lang="en-US" b="1" dirty="0" smtClean="0"/>
              <a:t> "space", "neighborhood", "transit", "access", "interaction" and "rules" categories. </a:t>
            </a:r>
          </a:p>
          <a:p>
            <a:endParaRPr lang="en-US" b="1" dirty="0" smtClean="0"/>
          </a:p>
          <a:p>
            <a:r>
              <a:rPr lang="en-US" b="1" dirty="0" smtClean="0"/>
              <a:t>3.</a:t>
            </a:r>
            <a:r>
              <a:rPr lang="en-US" b="1" baseline="0" dirty="0" smtClean="0"/>
              <a:t> </a:t>
            </a:r>
            <a:r>
              <a:rPr lang="en-US" b="1" dirty="0" smtClean="0"/>
              <a:t>Dichotomy for good and bad listings observing the mandatory field "description": variance is pretty low for "good" listings, especially, comparing to high variance of "bad" listings.</a:t>
            </a:r>
          </a:p>
        </p:txBody>
      </p:sp>
      <p:sp>
        <p:nvSpPr>
          <p:cNvPr id="4" name="Slide Number Placeholder 3"/>
          <p:cNvSpPr>
            <a:spLocks noGrp="1"/>
          </p:cNvSpPr>
          <p:nvPr>
            <p:ph type="sldNum" sz="quarter" idx="10"/>
          </p:nvPr>
        </p:nvSpPr>
        <p:spPr/>
        <p:txBody>
          <a:bodyPr/>
          <a:lstStyle/>
          <a:p>
            <a:fld id="{37544A22-BF36-9345-B61D-9AA11A28AD2C}" type="slidenum">
              <a:rPr lang="en-US" smtClean="0"/>
              <a:t>9</a:t>
            </a:fld>
            <a:endParaRPr lang="en-US"/>
          </a:p>
        </p:txBody>
      </p:sp>
    </p:spTree>
    <p:extLst>
      <p:ext uri="{BB962C8B-B14F-4D97-AF65-F5344CB8AC3E}">
        <p14:creationId xmlns:p14="http://schemas.microsoft.com/office/powerpoint/2010/main" val="1565814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chose LDA cause</a:t>
            </a:r>
            <a:r>
              <a:rPr lang="en-US" baseline="0" dirty="0" smtClean="0"/>
              <a:t> it’s easiest to implement  </a:t>
            </a:r>
            <a:endParaRPr lang="en-US" dirty="0" smtClean="0"/>
          </a:p>
          <a:p>
            <a:endParaRPr lang="en-US" dirty="0" smtClean="0"/>
          </a:p>
          <a:p>
            <a:r>
              <a:rPr lang="en-US" dirty="0" smtClean="0"/>
              <a:t>Here we can see optimal # of topics is 3 for bad listings </a:t>
            </a:r>
          </a:p>
          <a:p>
            <a:endParaRPr lang="en-US" dirty="0" smtClean="0"/>
          </a:p>
          <a:p>
            <a:endParaRPr lang="en-US" dirty="0" smtClean="0"/>
          </a:p>
          <a:p>
            <a:r>
              <a:rPr lang="en-US" dirty="0" smtClean="0"/>
              <a:t>For "good" listings optimal number of topics is also 3. General behavior of the graphs is similar. It just can be noted that </a:t>
            </a:r>
            <a:r>
              <a:rPr lang="en-US" dirty="0" err="1" smtClean="0"/>
              <a:t>Griffiths's</a:t>
            </a:r>
            <a:r>
              <a:rPr lang="en-US" dirty="0" smtClean="0"/>
              <a:t> method proposes higher topic variability for "good" hosts. </a:t>
            </a:r>
            <a:endParaRPr lang="en-US" dirty="0"/>
          </a:p>
        </p:txBody>
      </p:sp>
      <p:sp>
        <p:nvSpPr>
          <p:cNvPr id="4" name="Slide Number Placeholder 3"/>
          <p:cNvSpPr>
            <a:spLocks noGrp="1"/>
          </p:cNvSpPr>
          <p:nvPr>
            <p:ph type="sldNum" sz="quarter" idx="10"/>
          </p:nvPr>
        </p:nvSpPr>
        <p:spPr/>
        <p:txBody>
          <a:bodyPr/>
          <a:lstStyle/>
          <a:p>
            <a:fld id="{37544A22-BF36-9345-B61D-9AA11A28AD2C}" type="slidenum">
              <a:rPr lang="en-US" smtClean="0"/>
              <a:t>10</a:t>
            </a:fld>
            <a:endParaRPr lang="en-US"/>
          </a:p>
        </p:txBody>
      </p:sp>
    </p:spTree>
    <p:extLst>
      <p:ext uri="{BB962C8B-B14F-4D97-AF65-F5344CB8AC3E}">
        <p14:creationId xmlns:p14="http://schemas.microsoft.com/office/powerpoint/2010/main" val="984073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Takeaway </a:t>
            </a:r>
            <a:r>
              <a:rPr lang="mr-IN" dirty="0" smtClean="0"/>
              <a:t>–</a:t>
            </a:r>
            <a:r>
              <a:rPr lang="en-US" dirty="0" smtClean="0"/>
              <a:t> lots of intersections,</a:t>
            </a:r>
            <a:r>
              <a:rPr lang="en-US" baseline="0" dirty="0" smtClean="0"/>
              <a:t> but can point to certain missing elements in bad topics (i.e. family, feel, questions)</a:t>
            </a:r>
            <a:endParaRPr lang="en-US" dirty="0" smtClean="0"/>
          </a:p>
          <a:p>
            <a:endParaRPr lang="en-US" dirty="0" smtClean="0"/>
          </a:p>
          <a:p>
            <a:endParaRPr lang="en-US" dirty="0" smtClean="0"/>
          </a:p>
          <a:p>
            <a:r>
              <a:rPr lang="en-US" dirty="0" smtClean="0"/>
              <a:t>BAD</a:t>
            </a:r>
          </a:p>
          <a:p>
            <a:r>
              <a:rPr lang="en-US" dirty="0" smtClean="0"/>
              <a:t>With a share of speculation, we can summarize least favorable topics: (1) featuring Williamsburg, Brooklyn with emphasis on size of apartment, proximity to the station, restaurants and </a:t>
            </a:r>
            <a:r>
              <a:rPr lang="en-US" dirty="0" err="1" smtClean="0"/>
              <a:t>coffeshops</a:t>
            </a:r>
            <a:r>
              <a:rPr lang="en-US" dirty="0" smtClean="0"/>
              <a:t>; (2) featuring Manhattan, with emphasis on kitchen and proximity to the city and the park (indeed, last popular thing on Manhattan is to cook); (3) walking distance to bars and shops also does not signal a successful description.</a:t>
            </a:r>
          </a:p>
          <a:p>
            <a:endParaRPr lang="en-US" dirty="0" smtClean="0"/>
          </a:p>
          <a:p>
            <a:endParaRPr lang="en-US" dirty="0" smtClean="0"/>
          </a:p>
          <a:p>
            <a:endParaRPr lang="en-US" dirty="0" smtClean="0"/>
          </a:p>
          <a:p>
            <a:r>
              <a:rPr lang="en-US" dirty="0" smtClean="0"/>
              <a:t>GOOD</a:t>
            </a:r>
          </a:p>
          <a:p>
            <a:r>
              <a:rPr lang="en-US" dirty="0" smtClean="0"/>
              <a:t>Here, summary </a:t>
            </a:r>
            <a:r>
              <a:rPr lang="en-US" dirty="0" err="1" smtClean="0"/>
              <a:t>fo</a:t>
            </a:r>
            <a:r>
              <a:rPr lang="en-US" dirty="0" smtClean="0"/>
              <a:t> the topics may be the following: (1) combination on space, floor and </a:t>
            </a:r>
            <a:r>
              <a:rPr lang="en-US" dirty="0" err="1" smtClean="0"/>
              <a:t>convinient</a:t>
            </a:r>
            <a:r>
              <a:rPr lang="en-US" dirty="0" smtClean="0"/>
              <a:t> logistics; (2) apartment for family with storage space, featuring modern look and bathroom; (3) a fusion from "bad" scenarios: Manhattan and Brooklyn neighborhoods, restaurants and kitchen, as well as logistical benefits. Especially in he last topic, there is a </a:t>
            </a:r>
            <a:r>
              <a:rPr lang="en-US" dirty="0" err="1" smtClean="0"/>
              <a:t>noticable</a:t>
            </a:r>
            <a:r>
              <a:rPr lang="en-US" dirty="0" smtClean="0"/>
              <a:t> overlap between narratives from "good" and "bad" listings. We paid attention to several distinct features found only in "good" </a:t>
            </a:r>
            <a:r>
              <a:rPr lang="en-US" dirty="0" err="1" smtClean="0"/>
              <a:t>lsitings</a:t>
            </a:r>
            <a:r>
              <a:rPr lang="en-US" dirty="0" smtClean="0"/>
              <a:t>: * reference to how guests "feel";* reference to "family"* openness to "</a:t>
            </a:r>
            <a:r>
              <a:rPr lang="en-US" dirty="0" err="1" smtClean="0"/>
              <a:t>questions"."Bathroom</a:t>
            </a:r>
            <a:r>
              <a:rPr lang="en-US" dirty="0" smtClean="0"/>
              <a:t>" is a leading word for a "good topic", mentioning "kitchen" is controversial. </a:t>
            </a:r>
            <a:endParaRPr lang="en-US" dirty="0"/>
          </a:p>
        </p:txBody>
      </p:sp>
      <p:sp>
        <p:nvSpPr>
          <p:cNvPr id="4" name="Slide Number Placeholder 3"/>
          <p:cNvSpPr>
            <a:spLocks noGrp="1"/>
          </p:cNvSpPr>
          <p:nvPr>
            <p:ph type="sldNum" sz="quarter" idx="10"/>
          </p:nvPr>
        </p:nvSpPr>
        <p:spPr/>
        <p:txBody>
          <a:bodyPr/>
          <a:lstStyle/>
          <a:p>
            <a:fld id="{37544A22-BF36-9345-B61D-9AA11A28AD2C}" type="slidenum">
              <a:rPr lang="en-US" smtClean="0"/>
              <a:t>11</a:t>
            </a:fld>
            <a:endParaRPr lang="en-US"/>
          </a:p>
        </p:txBody>
      </p:sp>
    </p:spTree>
    <p:extLst>
      <p:ext uri="{BB962C8B-B14F-4D97-AF65-F5344CB8AC3E}">
        <p14:creationId xmlns:p14="http://schemas.microsoft.com/office/powerpoint/2010/main" val="1070208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a:t>
            </a:r>
            <a:r>
              <a:rPr lang="en-US" dirty="0" err="1" smtClean="0"/>
              <a:t>tf_idf</a:t>
            </a:r>
            <a:r>
              <a:rPr lang="en-US" dirty="0" smtClean="0"/>
              <a:t> =</a:t>
            </a:r>
            <a:r>
              <a:rPr lang="en-US" baseline="0" dirty="0" smtClean="0"/>
              <a:t> analysis on ALL of the data</a:t>
            </a:r>
          </a:p>
          <a:p>
            <a:endParaRPr lang="en-US" baseline="0" dirty="0" smtClean="0"/>
          </a:p>
          <a:p>
            <a:r>
              <a:rPr lang="en-US" baseline="0" dirty="0" smtClean="0"/>
              <a:t>The second </a:t>
            </a:r>
            <a:r>
              <a:rPr lang="mr-IN" baseline="0" dirty="0" smtClean="0"/>
              <a:t>–</a:t>
            </a:r>
            <a:r>
              <a:rPr lang="en-US" baseline="0" dirty="0" smtClean="0"/>
              <a:t> just the summary field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7544A22-BF36-9345-B61D-9AA11A28AD2C}" type="slidenum">
              <a:rPr lang="en-US" smtClean="0"/>
              <a:t>12</a:t>
            </a:fld>
            <a:endParaRPr lang="en-US"/>
          </a:p>
        </p:txBody>
      </p:sp>
    </p:spTree>
    <p:extLst>
      <p:ext uri="{BB962C8B-B14F-4D97-AF65-F5344CB8AC3E}">
        <p14:creationId xmlns:p14="http://schemas.microsoft.com/office/powerpoint/2010/main" val="1188480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6D6AF3B-EFDA-D341-8418-C189EEEC2799}"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49AF3E-E7FE-3449-967A-BA6E2A9694AE}" type="slidenum">
              <a:rPr lang="en-US" smtClean="0"/>
              <a:t>‹#›</a:t>
            </a:fld>
            <a:endParaRPr lang="en-US"/>
          </a:p>
        </p:txBody>
      </p:sp>
    </p:spTree>
    <p:extLst>
      <p:ext uri="{BB962C8B-B14F-4D97-AF65-F5344CB8AC3E}">
        <p14:creationId xmlns:p14="http://schemas.microsoft.com/office/powerpoint/2010/main" val="70431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D6AF3B-EFDA-D341-8418-C189EEEC2799}"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49AF3E-E7FE-3449-967A-BA6E2A9694AE}" type="slidenum">
              <a:rPr lang="en-US" smtClean="0"/>
              <a:t>‹#›</a:t>
            </a:fld>
            <a:endParaRPr lang="en-US"/>
          </a:p>
        </p:txBody>
      </p:sp>
    </p:spTree>
    <p:extLst>
      <p:ext uri="{BB962C8B-B14F-4D97-AF65-F5344CB8AC3E}">
        <p14:creationId xmlns:p14="http://schemas.microsoft.com/office/powerpoint/2010/main" val="846389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D6AF3B-EFDA-D341-8418-C189EEEC2799}"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49AF3E-E7FE-3449-967A-BA6E2A9694AE}" type="slidenum">
              <a:rPr lang="en-US" smtClean="0"/>
              <a:t>‹#›</a:t>
            </a:fld>
            <a:endParaRPr lang="en-US"/>
          </a:p>
        </p:txBody>
      </p:sp>
    </p:spTree>
    <p:extLst>
      <p:ext uri="{BB962C8B-B14F-4D97-AF65-F5344CB8AC3E}">
        <p14:creationId xmlns:p14="http://schemas.microsoft.com/office/powerpoint/2010/main" val="333774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D6AF3B-EFDA-D341-8418-C189EEEC2799}"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49AF3E-E7FE-3449-967A-BA6E2A9694AE}" type="slidenum">
              <a:rPr lang="en-US" smtClean="0"/>
              <a:t>‹#›</a:t>
            </a:fld>
            <a:endParaRPr lang="en-US"/>
          </a:p>
        </p:txBody>
      </p:sp>
    </p:spTree>
    <p:extLst>
      <p:ext uri="{BB962C8B-B14F-4D97-AF65-F5344CB8AC3E}">
        <p14:creationId xmlns:p14="http://schemas.microsoft.com/office/powerpoint/2010/main" val="2015401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D6AF3B-EFDA-D341-8418-C189EEEC2799}"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49AF3E-E7FE-3449-967A-BA6E2A9694AE}" type="slidenum">
              <a:rPr lang="en-US" smtClean="0"/>
              <a:t>‹#›</a:t>
            </a:fld>
            <a:endParaRPr lang="en-US"/>
          </a:p>
        </p:txBody>
      </p:sp>
    </p:spTree>
    <p:extLst>
      <p:ext uri="{BB962C8B-B14F-4D97-AF65-F5344CB8AC3E}">
        <p14:creationId xmlns:p14="http://schemas.microsoft.com/office/powerpoint/2010/main" val="599950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6D6AF3B-EFDA-D341-8418-C189EEEC2799}" type="datetimeFigureOut">
              <a:rPr lang="en-US" smtClean="0"/>
              <a:t>5/1/19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49AF3E-E7FE-3449-967A-BA6E2A9694AE}" type="slidenum">
              <a:rPr lang="en-US" smtClean="0"/>
              <a:t>‹#›</a:t>
            </a:fld>
            <a:endParaRPr lang="en-US"/>
          </a:p>
        </p:txBody>
      </p:sp>
    </p:spTree>
    <p:extLst>
      <p:ext uri="{BB962C8B-B14F-4D97-AF65-F5344CB8AC3E}">
        <p14:creationId xmlns:p14="http://schemas.microsoft.com/office/powerpoint/2010/main" val="935322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D6AF3B-EFDA-D341-8418-C189EEEC2799}" type="datetimeFigureOut">
              <a:rPr lang="en-US" smtClean="0"/>
              <a:t>5/1/19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49AF3E-E7FE-3449-967A-BA6E2A9694AE}" type="slidenum">
              <a:rPr lang="en-US" smtClean="0"/>
              <a:t>‹#›</a:t>
            </a:fld>
            <a:endParaRPr lang="en-US"/>
          </a:p>
        </p:txBody>
      </p:sp>
    </p:spTree>
    <p:extLst>
      <p:ext uri="{BB962C8B-B14F-4D97-AF65-F5344CB8AC3E}">
        <p14:creationId xmlns:p14="http://schemas.microsoft.com/office/powerpoint/2010/main" val="384642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6D6AF3B-EFDA-D341-8418-C189EEEC2799}" type="datetimeFigureOut">
              <a:rPr lang="en-US" smtClean="0"/>
              <a:t>5/1/19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49AF3E-E7FE-3449-967A-BA6E2A9694AE}" type="slidenum">
              <a:rPr lang="en-US" smtClean="0"/>
              <a:t>‹#›</a:t>
            </a:fld>
            <a:endParaRPr lang="en-US"/>
          </a:p>
        </p:txBody>
      </p:sp>
    </p:spTree>
    <p:extLst>
      <p:ext uri="{BB962C8B-B14F-4D97-AF65-F5344CB8AC3E}">
        <p14:creationId xmlns:p14="http://schemas.microsoft.com/office/powerpoint/2010/main" val="754451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D6AF3B-EFDA-D341-8418-C189EEEC2799}" type="datetimeFigureOut">
              <a:rPr lang="en-US" smtClean="0"/>
              <a:t>5/1/19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49AF3E-E7FE-3449-967A-BA6E2A9694AE}" type="slidenum">
              <a:rPr lang="en-US" smtClean="0"/>
              <a:t>‹#›</a:t>
            </a:fld>
            <a:endParaRPr lang="en-US"/>
          </a:p>
        </p:txBody>
      </p:sp>
    </p:spTree>
    <p:extLst>
      <p:ext uri="{BB962C8B-B14F-4D97-AF65-F5344CB8AC3E}">
        <p14:creationId xmlns:p14="http://schemas.microsoft.com/office/powerpoint/2010/main" val="131482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D6AF3B-EFDA-D341-8418-C189EEEC2799}" type="datetimeFigureOut">
              <a:rPr lang="en-US" smtClean="0"/>
              <a:t>5/1/19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49AF3E-E7FE-3449-967A-BA6E2A9694AE}" type="slidenum">
              <a:rPr lang="en-US" smtClean="0"/>
              <a:t>‹#›</a:t>
            </a:fld>
            <a:endParaRPr lang="en-US"/>
          </a:p>
        </p:txBody>
      </p:sp>
    </p:spTree>
    <p:extLst>
      <p:ext uri="{BB962C8B-B14F-4D97-AF65-F5344CB8AC3E}">
        <p14:creationId xmlns:p14="http://schemas.microsoft.com/office/powerpoint/2010/main" val="647719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D6AF3B-EFDA-D341-8418-C189EEEC2799}" type="datetimeFigureOut">
              <a:rPr lang="en-US" smtClean="0"/>
              <a:t>5/1/19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49AF3E-E7FE-3449-967A-BA6E2A9694AE}" type="slidenum">
              <a:rPr lang="en-US" smtClean="0"/>
              <a:t>‹#›</a:t>
            </a:fld>
            <a:endParaRPr lang="en-US"/>
          </a:p>
        </p:txBody>
      </p:sp>
    </p:spTree>
    <p:extLst>
      <p:ext uri="{BB962C8B-B14F-4D97-AF65-F5344CB8AC3E}">
        <p14:creationId xmlns:p14="http://schemas.microsoft.com/office/powerpoint/2010/main" val="6267777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D6AF3B-EFDA-D341-8418-C189EEEC2799}" type="datetimeFigureOut">
              <a:rPr lang="en-US" smtClean="0"/>
              <a:t>5/1/19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49AF3E-E7FE-3449-967A-BA6E2A9694AE}" type="slidenum">
              <a:rPr lang="en-US" smtClean="0"/>
              <a:t>‹#›</a:t>
            </a:fld>
            <a:endParaRPr lang="en-US"/>
          </a:p>
        </p:txBody>
      </p:sp>
    </p:spTree>
    <p:extLst>
      <p:ext uri="{BB962C8B-B14F-4D97-AF65-F5344CB8AC3E}">
        <p14:creationId xmlns:p14="http://schemas.microsoft.com/office/powerpoint/2010/main" val="12557588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843517" y="-191386"/>
            <a:ext cx="10434083" cy="333153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200" b="1" i="1" u="sng" dirty="0" smtClean="0"/>
              <a:t>STAT 5243 Project 5 </a:t>
            </a:r>
            <a:r>
              <a:rPr lang="mr-IN" sz="5200" b="1" i="1" u="sng" dirty="0" smtClean="0"/>
              <a:t>–</a:t>
            </a:r>
            <a:r>
              <a:rPr lang="en-US" sz="5200" b="1" i="1" u="sng" dirty="0" smtClean="0"/>
              <a:t> Text Mining to Optimize the Success of an Airbnb Listing </a:t>
            </a:r>
            <a:endParaRPr lang="en-US" sz="5200" b="1" i="1" u="sng" dirty="0"/>
          </a:p>
        </p:txBody>
      </p:sp>
      <p:sp>
        <p:nvSpPr>
          <p:cNvPr id="6" name="Subtitle 2"/>
          <p:cNvSpPr txBox="1">
            <a:spLocks/>
          </p:cNvSpPr>
          <p:nvPr/>
        </p:nvSpPr>
        <p:spPr>
          <a:xfrm>
            <a:off x="1183758" y="5712046"/>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i="1" dirty="0" smtClean="0"/>
              <a:t>By: Max </a:t>
            </a:r>
            <a:r>
              <a:rPr lang="en-US" i="1" dirty="0" err="1" smtClean="0"/>
              <a:t>Karsok</a:t>
            </a:r>
            <a:r>
              <a:rPr lang="en-US" i="1" dirty="0" smtClean="0"/>
              <a:t>, Elena </a:t>
            </a:r>
            <a:r>
              <a:rPr lang="en-US" i="1" dirty="0" err="1" smtClean="0"/>
              <a:t>Dubova</a:t>
            </a:r>
            <a:r>
              <a:rPr lang="en-US" i="1" dirty="0" smtClean="0"/>
              <a:t>, Matthew Vitha </a:t>
            </a:r>
            <a:endParaRPr lang="en-US" i="1" dirty="0"/>
          </a:p>
        </p:txBody>
      </p:sp>
    </p:spTree>
    <p:extLst>
      <p:ext uri="{BB962C8B-B14F-4D97-AF65-F5344CB8AC3E}">
        <p14:creationId xmlns:p14="http://schemas.microsoft.com/office/powerpoint/2010/main" val="1853380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4000" r="-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98759"/>
          </a:xfrm>
        </p:spPr>
        <p:txBody>
          <a:bodyPr/>
          <a:lstStyle/>
          <a:p>
            <a:r>
              <a:rPr lang="en-US" b="1" dirty="0" smtClean="0"/>
              <a:t>Analysis II: Topic modeling </a:t>
            </a:r>
            <a:endParaRPr lang="en-US" b="1" dirty="0"/>
          </a:p>
        </p:txBody>
      </p:sp>
      <p:sp>
        <p:nvSpPr>
          <p:cNvPr id="3" name="Content Placeholder 2"/>
          <p:cNvSpPr>
            <a:spLocks noGrp="1"/>
          </p:cNvSpPr>
          <p:nvPr>
            <p:ph sz="half" idx="1"/>
          </p:nvPr>
        </p:nvSpPr>
        <p:spPr>
          <a:xfrm>
            <a:off x="838200" y="1618019"/>
            <a:ext cx="10515600" cy="977180"/>
          </a:xfrm>
        </p:spPr>
        <p:txBody>
          <a:bodyPr>
            <a:normAutofit fontScale="25000" lnSpcReduction="20000"/>
          </a:bodyPr>
          <a:lstStyle/>
          <a:p>
            <a:r>
              <a:rPr lang="en-US" sz="8000" dirty="0"/>
              <a:t>After stratifying our sample of listings, we chose to understand how different topics appear in our corpus of text using the LDA Topic </a:t>
            </a:r>
            <a:r>
              <a:rPr lang="en-US" sz="8000" dirty="0" smtClean="0"/>
              <a:t>Model</a:t>
            </a:r>
          </a:p>
          <a:p>
            <a:r>
              <a:rPr lang="en-US" sz="8000" dirty="0" smtClean="0"/>
              <a:t>Below, we see CV amongst our ’bad’ and ’good’ listings to determine the optimal number of topics to use in our model</a:t>
            </a:r>
            <a:endParaRPr lang="en-US" sz="8000" dirty="0"/>
          </a:p>
          <a:p>
            <a:endParaRPr lang="en-US" sz="1800" b="1" dirty="0" smtClean="0"/>
          </a:p>
        </p:txBody>
      </p:sp>
      <p:pic>
        <p:nvPicPr>
          <p:cNvPr id="5" name="Content Placeholder 4"/>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838199" y="3338622"/>
            <a:ext cx="4924647" cy="3114787"/>
          </a:xfrm>
        </p:spPr>
      </p:pic>
      <p:sp>
        <p:nvSpPr>
          <p:cNvPr id="6" name="TextBox 5"/>
          <p:cNvSpPr txBox="1"/>
          <p:nvPr/>
        </p:nvSpPr>
        <p:spPr>
          <a:xfrm>
            <a:off x="838199" y="2783107"/>
            <a:ext cx="3802914" cy="369332"/>
          </a:xfrm>
          <a:prstGeom prst="rect">
            <a:avLst/>
          </a:prstGeom>
          <a:noFill/>
        </p:spPr>
        <p:txBody>
          <a:bodyPr wrap="square" rtlCol="0">
            <a:spAutoFit/>
          </a:bodyPr>
          <a:lstStyle/>
          <a:p>
            <a:r>
              <a:rPr lang="en-US" b="1" dirty="0" smtClean="0"/>
              <a:t>’Bad’ Listings: LDA CV</a:t>
            </a:r>
            <a:endParaRPr lang="en-US" b="1"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2065" y="3176880"/>
            <a:ext cx="5307977" cy="3276529"/>
          </a:xfrm>
          <a:prstGeom prst="rect">
            <a:avLst/>
          </a:prstGeom>
        </p:spPr>
      </p:pic>
      <p:sp>
        <p:nvSpPr>
          <p:cNvPr id="9" name="TextBox 8"/>
          <p:cNvSpPr txBox="1"/>
          <p:nvPr/>
        </p:nvSpPr>
        <p:spPr>
          <a:xfrm>
            <a:off x="6422065" y="2783107"/>
            <a:ext cx="3802914" cy="369332"/>
          </a:xfrm>
          <a:prstGeom prst="rect">
            <a:avLst/>
          </a:prstGeom>
          <a:noFill/>
        </p:spPr>
        <p:txBody>
          <a:bodyPr wrap="square" rtlCol="0">
            <a:spAutoFit/>
          </a:bodyPr>
          <a:lstStyle/>
          <a:p>
            <a:r>
              <a:rPr lang="en-US" b="1" dirty="0" smtClean="0"/>
              <a:t>‘Good’ Listings: LDA CV</a:t>
            </a:r>
            <a:endParaRPr lang="en-US" b="1" dirty="0"/>
          </a:p>
        </p:txBody>
      </p:sp>
    </p:spTree>
    <p:extLst>
      <p:ext uri="{BB962C8B-B14F-4D97-AF65-F5344CB8AC3E}">
        <p14:creationId xmlns:p14="http://schemas.microsoft.com/office/powerpoint/2010/main" val="1967104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4000" r="-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74"/>
            <a:ext cx="10515600" cy="1325563"/>
          </a:xfrm>
        </p:spPr>
        <p:txBody>
          <a:bodyPr>
            <a:normAutofit/>
          </a:bodyPr>
          <a:lstStyle/>
          <a:p>
            <a:r>
              <a:rPr lang="en-US" sz="3800" b="1" dirty="0"/>
              <a:t>Analysis </a:t>
            </a:r>
            <a:r>
              <a:rPr lang="en-US" sz="3800" b="1" dirty="0" smtClean="0"/>
              <a:t>II</a:t>
            </a:r>
            <a:r>
              <a:rPr lang="en-US" sz="3800" b="1" dirty="0"/>
              <a:t>: Topic </a:t>
            </a:r>
            <a:r>
              <a:rPr lang="en-US" sz="3800" b="1" dirty="0" smtClean="0"/>
              <a:t>modeling </a:t>
            </a:r>
            <a:r>
              <a:rPr lang="mr-IN" sz="3800" b="1" dirty="0" smtClean="0"/>
              <a:t>–</a:t>
            </a:r>
            <a:r>
              <a:rPr lang="en-US" sz="3800" b="1" dirty="0" smtClean="0"/>
              <a:t> Top 10 words per Topic</a:t>
            </a:r>
            <a:endParaRPr lang="en-US" sz="3800" b="1" dirty="0"/>
          </a:p>
        </p:txBody>
      </p:sp>
      <p:pic>
        <p:nvPicPr>
          <p:cNvPr id="5" name="Content Placeholder 4"/>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4088219" y="1478037"/>
            <a:ext cx="7265581" cy="2604866"/>
          </a:xfrm>
        </p:spPr>
      </p:pic>
      <p:pic>
        <p:nvPicPr>
          <p:cNvPr id="6" name="Content Placeholder 5"/>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4088219" y="4114931"/>
            <a:ext cx="7265581" cy="2647230"/>
          </a:xfrm>
        </p:spPr>
      </p:pic>
      <p:sp>
        <p:nvSpPr>
          <p:cNvPr id="7" name="TextBox 6"/>
          <p:cNvSpPr txBox="1"/>
          <p:nvPr/>
        </p:nvSpPr>
        <p:spPr>
          <a:xfrm>
            <a:off x="1239576" y="4530605"/>
            <a:ext cx="2848643" cy="1815882"/>
          </a:xfrm>
          <a:prstGeom prst="rect">
            <a:avLst/>
          </a:prstGeom>
          <a:noFill/>
        </p:spPr>
        <p:txBody>
          <a:bodyPr wrap="square" rtlCol="0">
            <a:spAutoFit/>
          </a:bodyPr>
          <a:lstStyle/>
          <a:p>
            <a:r>
              <a:rPr lang="en-US" sz="2800" dirty="0"/>
              <a:t>LDA </a:t>
            </a:r>
            <a:r>
              <a:rPr lang="mr-IN" sz="2800" dirty="0" smtClean="0"/>
              <a:t>–</a:t>
            </a:r>
            <a:r>
              <a:rPr lang="en-US" sz="2800" dirty="0" smtClean="0"/>
              <a:t> Top 10 words associated with</a:t>
            </a:r>
          </a:p>
          <a:p>
            <a:r>
              <a:rPr lang="en-US" sz="2800" dirty="0" smtClean="0"/>
              <a:t>‘Good’ listings </a:t>
            </a:r>
            <a:endParaRPr lang="en-US" sz="2800" dirty="0"/>
          </a:p>
        </p:txBody>
      </p:sp>
      <p:sp>
        <p:nvSpPr>
          <p:cNvPr id="11" name="TextBox 10"/>
          <p:cNvSpPr txBox="1"/>
          <p:nvPr/>
        </p:nvSpPr>
        <p:spPr>
          <a:xfrm>
            <a:off x="1239576" y="1969925"/>
            <a:ext cx="2848643" cy="1815882"/>
          </a:xfrm>
          <a:prstGeom prst="rect">
            <a:avLst/>
          </a:prstGeom>
          <a:noFill/>
        </p:spPr>
        <p:txBody>
          <a:bodyPr wrap="square" rtlCol="0">
            <a:spAutoFit/>
          </a:bodyPr>
          <a:lstStyle/>
          <a:p>
            <a:r>
              <a:rPr lang="en-US" sz="2800" dirty="0"/>
              <a:t>LDA </a:t>
            </a:r>
            <a:r>
              <a:rPr lang="mr-IN" sz="2800" dirty="0" smtClean="0"/>
              <a:t>–</a:t>
            </a:r>
            <a:r>
              <a:rPr lang="en-US" sz="2800" dirty="0" smtClean="0"/>
              <a:t> Top 10 words associated with</a:t>
            </a:r>
          </a:p>
          <a:p>
            <a:r>
              <a:rPr lang="en-US" sz="2800" dirty="0" smtClean="0"/>
              <a:t>‘Bad’ listings </a:t>
            </a:r>
            <a:endParaRPr lang="en-US" sz="2800" dirty="0"/>
          </a:p>
        </p:txBody>
      </p:sp>
    </p:spTree>
    <p:extLst>
      <p:ext uri="{BB962C8B-B14F-4D97-AF65-F5344CB8AC3E}">
        <p14:creationId xmlns:p14="http://schemas.microsoft.com/office/powerpoint/2010/main" val="2024096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4000" r="-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Analysis III: TF-IDF Vectorization </a:t>
            </a:r>
            <a:endParaRPr lang="en-US" b="1" dirty="0"/>
          </a:p>
        </p:txBody>
      </p:sp>
      <p:sp>
        <p:nvSpPr>
          <p:cNvPr id="4" name="Content Placeholder 3"/>
          <p:cNvSpPr>
            <a:spLocks noGrp="1"/>
          </p:cNvSpPr>
          <p:nvPr>
            <p:ph sz="half" idx="2"/>
          </p:nvPr>
        </p:nvSpPr>
        <p:spPr/>
        <p:txBody>
          <a:bodyPr>
            <a:normAutofit/>
          </a:bodyPr>
          <a:lstStyle/>
          <a:p>
            <a:r>
              <a:rPr lang="en-US" sz="3200" dirty="0" smtClean="0"/>
              <a:t>TF-IDF helps us to prescribe the below best practices in composing a listing:</a:t>
            </a:r>
          </a:p>
          <a:p>
            <a:pPr lvl="1"/>
            <a:r>
              <a:rPr lang="en-US" sz="2800" dirty="0" smtClean="0"/>
              <a:t> Use proper </a:t>
            </a:r>
            <a:r>
              <a:rPr lang="en-US" sz="2800" dirty="0"/>
              <a:t>English </a:t>
            </a:r>
            <a:r>
              <a:rPr lang="en-US" sz="2800" dirty="0" smtClean="0"/>
              <a:t>language grammar</a:t>
            </a:r>
          </a:p>
          <a:p>
            <a:pPr lvl="1"/>
            <a:r>
              <a:rPr lang="en-US" sz="2800" dirty="0"/>
              <a:t>S</a:t>
            </a:r>
            <a:r>
              <a:rPr lang="en-US" sz="2800" dirty="0" smtClean="0"/>
              <a:t>ocial associations (i.e. as </a:t>
            </a:r>
            <a:r>
              <a:rPr lang="en-US" sz="2800" dirty="0"/>
              <a:t>membership and charity</a:t>
            </a:r>
            <a:r>
              <a:rPr lang="en-US" sz="2800" dirty="0" smtClean="0"/>
              <a:t>)</a:t>
            </a:r>
          </a:p>
          <a:p>
            <a:pPr lvl="1"/>
            <a:r>
              <a:rPr lang="en-US" sz="2800" dirty="0" smtClean="0"/>
              <a:t>Grandiose qualifiers (such </a:t>
            </a:r>
            <a:r>
              <a:rPr lang="en-US" sz="2800" dirty="0"/>
              <a:t>as "manor" instead of, say, "house").</a:t>
            </a:r>
          </a:p>
        </p:txBody>
      </p:sp>
      <p:pic>
        <p:nvPicPr>
          <p:cNvPr id="7" name="Content Placeholder 6"/>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344345" y="1825625"/>
            <a:ext cx="5675455" cy="2427398"/>
          </a:xfr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345" y="4253023"/>
            <a:ext cx="5675455" cy="2296633"/>
          </a:xfrm>
          <a:prstGeom prst="rect">
            <a:avLst/>
          </a:prstGeom>
        </p:spPr>
      </p:pic>
    </p:spTree>
    <p:extLst>
      <p:ext uri="{BB962C8B-B14F-4D97-AF65-F5344CB8AC3E}">
        <p14:creationId xmlns:p14="http://schemas.microsoft.com/office/powerpoint/2010/main" val="1713000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13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Analysis IV: Sentiment Analysis </a:t>
            </a:r>
            <a:endParaRPr lang="en-US" b="1" dirty="0"/>
          </a:p>
        </p:txBody>
      </p:sp>
      <p:sp>
        <p:nvSpPr>
          <p:cNvPr id="3" name="Content Placeholder 2"/>
          <p:cNvSpPr>
            <a:spLocks noGrp="1"/>
          </p:cNvSpPr>
          <p:nvPr>
            <p:ph sz="half" idx="1"/>
          </p:nvPr>
        </p:nvSpPr>
        <p:spPr>
          <a:xfrm>
            <a:off x="6096000" y="5577304"/>
            <a:ext cx="4818320" cy="962774"/>
          </a:xfrm>
        </p:spPr>
        <p:txBody>
          <a:bodyPr>
            <a:normAutofit/>
          </a:bodyPr>
          <a:lstStyle/>
          <a:p>
            <a:r>
              <a:rPr lang="en-US" sz="2000" dirty="0" smtClean="0"/>
              <a:t>Proportion of words per category divided amongst </a:t>
            </a:r>
            <a:r>
              <a:rPr lang="en-US" sz="2000" dirty="0" err="1" smtClean="0"/>
              <a:t>Plutchik’s</a:t>
            </a:r>
            <a:r>
              <a:rPr lang="en-US" sz="2000" dirty="0" smtClean="0"/>
              <a:t> wheel of emotions</a:t>
            </a:r>
            <a:endParaRPr lang="en-US" sz="2000" dirty="0"/>
          </a:p>
        </p:txBody>
      </p:sp>
      <p:pic>
        <p:nvPicPr>
          <p:cNvPr id="5" name="Content Placeholder 4"/>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368595" y="1690688"/>
            <a:ext cx="5145915" cy="3886616"/>
          </a:xfr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3629" y="1690689"/>
            <a:ext cx="6718371" cy="3886616"/>
          </a:xfrm>
          <a:prstGeom prst="rect">
            <a:avLst/>
          </a:prstGeom>
        </p:spPr>
      </p:pic>
      <p:sp>
        <p:nvSpPr>
          <p:cNvPr id="8" name="Content Placeholder 2"/>
          <p:cNvSpPr txBox="1">
            <a:spLocks/>
          </p:cNvSpPr>
          <p:nvPr/>
        </p:nvSpPr>
        <p:spPr>
          <a:xfrm>
            <a:off x="368595" y="5577304"/>
            <a:ext cx="4818320" cy="653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smtClean="0"/>
              <a:t>Proportion of positive and negative words per each category of listing </a:t>
            </a:r>
          </a:p>
          <a:p>
            <a:endParaRPr lang="en-US" sz="2000" dirty="0"/>
          </a:p>
        </p:txBody>
      </p:sp>
    </p:spTree>
    <p:extLst>
      <p:ext uri="{BB962C8B-B14F-4D97-AF65-F5344CB8AC3E}">
        <p14:creationId xmlns:p14="http://schemas.microsoft.com/office/powerpoint/2010/main" val="1988458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13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Analysis V: Polarity using ‘</a:t>
            </a:r>
            <a:r>
              <a:rPr lang="en-US" b="1" dirty="0" err="1" smtClean="0"/>
              <a:t>bing</a:t>
            </a:r>
            <a:r>
              <a:rPr lang="en-US" b="1" dirty="0" smtClean="0"/>
              <a:t>’ Library</a:t>
            </a:r>
            <a:endParaRPr lang="en-US" b="1" dirty="0"/>
          </a:p>
        </p:txBody>
      </p:sp>
      <p:pic>
        <p:nvPicPr>
          <p:cNvPr id="5" name="Content Placeholder 4"/>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838199" y="1487635"/>
            <a:ext cx="10049541" cy="4062560"/>
          </a:xfrm>
        </p:spPr>
      </p:pic>
      <p:sp>
        <p:nvSpPr>
          <p:cNvPr id="4" name="Content Placeholder 3"/>
          <p:cNvSpPr>
            <a:spLocks noGrp="1"/>
          </p:cNvSpPr>
          <p:nvPr>
            <p:ph sz="half" idx="2"/>
          </p:nvPr>
        </p:nvSpPr>
        <p:spPr>
          <a:xfrm>
            <a:off x="838199" y="5550194"/>
            <a:ext cx="10049541" cy="1307805"/>
          </a:xfrm>
        </p:spPr>
        <p:txBody>
          <a:bodyPr>
            <a:noAutofit/>
          </a:bodyPr>
          <a:lstStyle/>
          <a:p>
            <a:r>
              <a:rPr lang="en-US" sz="2000" dirty="0" smtClean="0"/>
              <a:t>The relative similarities </a:t>
            </a:r>
            <a:r>
              <a:rPr lang="en-US" sz="2000" dirty="0"/>
              <a:t>view helps to confidently conclude </a:t>
            </a:r>
            <a:r>
              <a:rPr lang="en-US" sz="2000" dirty="0" smtClean="0"/>
              <a:t>that the amount of emotion, rather than the polarity of emotion, drives a successful listing </a:t>
            </a:r>
          </a:p>
        </p:txBody>
      </p:sp>
    </p:spTree>
    <p:extLst>
      <p:ext uri="{BB962C8B-B14F-4D97-AF65-F5344CB8AC3E}">
        <p14:creationId xmlns:p14="http://schemas.microsoft.com/office/powerpoint/2010/main" val="848410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 </a:t>
            </a:r>
            <a:endParaRPr lang="en-US" b="1" dirty="0"/>
          </a:p>
        </p:txBody>
      </p:sp>
      <p:sp>
        <p:nvSpPr>
          <p:cNvPr id="3" name="Content Placeholder 2"/>
          <p:cNvSpPr>
            <a:spLocks noGrp="1"/>
          </p:cNvSpPr>
          <p:nvPr>
            <p:ph sz="half" idx="1"/>
          </p:nvPr>
        </p:nvSpPr>
        <p:spPr>
          <a:xfrm>
            <a:off x="838200" y="1552576"/>
            <a:ext cx="11049000" cy="662394"/>
          </a:xfrm>
        </p:spPr>
        <p:txBody>
          <a:bodyPr>
            <a:noAutofit/>
          </a:bodyPr>
          <a:lstStyle/>
          <a:p>
            <a:r>
              <a:rPr lang="en-US" sz="2300" dirty="0" smtClean="0"/>
              <a:t>We </a:t>
            </a:r>
            <a:r>
              <a:rPr lang="en-US" sz="2300" dirty="0"/>
              <a:t>conducted the analysis that offers tips on how to improve Airbnb performance for free - by writing a great description of your apartment. Here are the tips we </a:t>
            </a:r>
            <a:r>
              <a:rPr lang="en-US" sz="2300" dirty="0" smtClean="0"/>
              <a:t>discovered:</a:t>
            </a:r>
            <a:endParaRPr lang="en-US" sz="2300" dirty="0"/>
          </a:p>
        </p:txBody>
      </p:sp>
      <p:sp>
        <p:nvSpPr>
          <p:cNvPr id="4" name="Content Placeholder 3"/>
          <p:cNvSpPr>
            <a:spLocks noGrp="1"/>
          </p:cNvSpPr>
          <p:nvPr>
            <p:ph sz="half" idx="2"/>
          </p:nvPr>
        </p:nvSpPr>
        <p:spPr>
          <a:xfrm>
            <a:off x="579475" y="2573079"/>
            <a:ext cx="5181600" cy="1190016"/>
          </a:xfrm>
        </p:spPr>
        <p:txBody>
          <a:bodyPr>
            <a:noAutofit/>
          </a:bodyPr>
          <a:lstStyle/>
          <a:p>
            <a:pPr>
              <a:lnSpc>
                <a:spcPct val="100000"/>
              </a:lnSpc>
            </a:pPr>
            <a:r>
              <a:rPr lang="en-US" sz="2000" b="1" dirty="0"/>
              <a:t>1. Write more across all textual categories, don't ignore optional fields. </a:t>
            </a:r>
            <a:endParaRPr lang="en-US" sz="2000" b="1" dirty="0" smtClean="0"/>
          </a:p>
          <a:p>
            <a:pPr lvl="1">
              <a:lnSpc>
                <a:spcPct val="100000"/>
              </a:lnSpc>
            </a:pPr>
            <a:r>
              <a:rPr lang="en-US" sz="1600" b="1" dirty="0" smtClean="0"/>
              <a:t>Listing </a:t>
            </a:r>
            <a:r>
              <a:rPr lang="en-US" sz="1600" b="1" dirty="0"/>
              <a:t>should contain between 2500 and 3500 words to be </a:t>
            </a:r>
            <a:r>
              <a:rPr lang="en-US" sz="1600" b="1" dirty="0" smtClean="0"/>
              <a:t>successful</a:t>
            </a:r>
          </a:p>
          <a:p>
            <a:pPr>
              <a:lnSpc>
                <a:spcPct val="100000"/>
              </a:lnSpc>
            </a:pPr>
            <a:r>
              <a:rPr lang="en-US" sz="2000" b="1" dirty="0" smtClean="0"/>
              <a:t>2</a:t>
            </a:r>
            <a:r>
              <a:rPr lang="en-US" sz="2000" b="1" dirty="0"/>
              <a:t>. Write a </a:t>
            </a:r>
            <a:r>
              <a:rPr lang="en-US" sz="2000" b="1" i="1" dirty="0"/>
              <a:t>description</a:t>
            </a:r>
            <a:r>
              <a:rPr lang="en-US" sz="2000" b="1" dirty="0"/>
              <a:t> of 1000 words</a:t>
            </a:r>
            <a:r>
              <a:rPr lang="en-US" sz="2000" b="1" dirty="0" smtClean="0"/>
              <a:t>.</a:t>
            </a:r>
          </a:p>
          <a:p>
            <a:pPr>
              <a:lnSpc>
                <a:spcPct val="100000"/>
              </a:lnSpc>
            </a:pPr>
            <a:r>
              <a:rPr lang="en-US" sz="2000" b="1" dirty="0" smtClean="0"/>
              <a:t>3</a:t>
            </a:r>
            <a:r>
              <a:rPr lang="en-US" sz="2000" b="1" dirty="0"/>
              <a:t>. Do not rely on exclamation marks to drive attention, this is not what best hosts do to differentiate</a:t>
            </a:r>
            <a:r>
              <a:rPr lang="en-US" sz="2000" b="1" dirty="0" smtClean="0"/>
              <a:t>.</a:t>
            </a:r>
          </a:p>
          <a:p>
            <a:pPr>
              <a:lnSpc>
                <a:spcPct val="100000"/>
              </a:lnSpc>
            </a:pPr>
            <a:r>
              <a:rPr lang="en-US" sz="2000" b="1" dirty="0" smtClean="0"/>
              <a:t>4</a:t>
            </a:r>
            <a:r>
              <a:rPr lang="en-US" sz="2000" b="1" dirty="0"/>
              <a:t>. If you want to skip a category, skip "about host category</a:t>
            </a:r>
            <a:r>
              <a:rPr lang="en-US" sz="2000" b="1" dirty="0" smtClean="0"/>
              <a:t>".</a:t>
            </a:r>
          </a:p>
        </p:txBody>
      </p:sp>
      <p:sp>
        <p:nvSpPr>
          <p:cNvPr id="5" name="Rectangle 4"/>
          <p:cNvSpPr/>
          <p:nvPr/>
        </p:nvSpPr>
        <p:spPr>
          <a:xfrm>
            <a:off x="5761075" y="2594344"/>
            <a:ext cx="6096000" cy="3170099"/>
          </a:xfrm>
          <a:prstGeom prst="rect">
            <a:avLst/>
          </a:prstGeom>
        </p:spPr>
        <p:txBody>
          <a:bodyPr>
            <a:spAutoFit/>
          </a:bodyPr>
          <a:lstStyle/>
          <a:p>
            <a:r>
              <a:rPr lang="en-US" sz="2000" b="1" dirty="0"/>
              <a:t>5. </a:t>
            </a:r>
            <a:r>
              <a:rPr lang="en-US" sz="2000" b="1" dirty="0" smtClean="0"/>
              <a:t>Make it personal! Display openness </a:t>
            </a:r>
            <a:r>
              <a:rPr lang="en-US" sz="2000" b="1" dirty="0"/>
              <a:t>to "questions</a:t>
            </a:r>
            <a:r>
              <a:rPr lang="en-US" sz="2000" b="1" dirty="0" smtClean="0"/>
              <a:t>".</a:t>
            </a:r>
          </a:p>
          <a:p>
            <a:endParaRPr lang="en-US" sz="2000" b="1" dirty="0"/>
          </a:p>
          <a:p>
            <a:r>
              <a:rPr lang="en-US" sz="2000" b="1" dirty="0" smtClean="0"/>
              <a:t>6</a:t>
            </a:r>
            <a:r>
              <a:rPr lang="en-US" sz="2000" b="1" dirty="0"/>
              <a:t>. Use proper </a:t>
            </a:r>
            <a:r>
              <a:rPr lang="en-US" sz="2000" b="1" dirty="0" smtClean="0"/>
              <a:t>English grammar in answers.</a:t>
            </a:r>
            <a:endParaRPr lang="en-US" sz="2000" b="1" dirty="0"/>
          </a:p>
          <a:p>
            <a:endParaRPr lang="en-US" sz="2000" b="1" dirty="0" smtClean="0"/>
          </a:p>
          <a:p>
            <a:r>
              <a:rPr lang="en-US" sz="2000" b="1" dirty="0" smtClean="0"/>
              <a:t>7</a:t>
            </a:r>
            <a:r>
              <a:rPr lang="en-US" sz="2000" b="1" dirty="0"/>
              <a:t>. Mention social </a:t>
            </a:r>
            <a:r>
              <a:rPr lang="en-US" sz="2000" b="1" dirty="0" smtClean="0"/>
              <a:t>affiliations (i.e. </a:t>
            </a:r>
            <a:r>
              <a:rPr lang="en-US" sz="2000" b="1" dirty="0"/>
              <a:t>membership and charity) and </a:t>
            </a:r>
            <a:r>
              <a:rPr lang="en-US" sz="2000" b="1" dirty="0" smtClean="0"/>
              <a:t>grandiose adjectives (i.e. </a:t>
            </a:r>
            <a:r>
              <a:rPr lang="en-US" sz="2000" b="1" dirty="0"/>
              <a:t>as "manor" instead of "house")</a:t>
            </a:r>
          </a:p>
          <a:p>
            <a:endParaRPr lang="en-US" sz="2000" b="1" dirty="0" smtClean="0"/>
          </a:p>
          <a:p>
            <a:r>
              <a:rPr lang="en-US" sz="2000" b="1" dirty="0" smtClean="0"/>
              <a:t>8</a:t>
            </a:r>
            <a:r>
              <a:rPr lang="en-US" sz="2000" b="1" dirty="0"/>
              <a:t>. Add emotion by adding more textual </a:t>
            </a:r>
            <a:r>
              <a:rPr lang="en-US" sz="2000" b="1" dirty="0" smtClean="0"/>
              <a:t>descriptions, </a:t>
            </a:r>
            <a:r>
              <a:rPr lang="en-US" sz="2000" b="1" dirty="0"/>
              <a:t>not by </a:t>
            </a:r>
            <a:r>
              <a:rPr lang="en-US" sz="2000" b="1" dirty="0" smtClean="0"/>
              <a:t>adding short </a:t>
            </a:r>
            <a:r>
              <a:rPr lang="en-US" sz="2000" b="1" dirty="0"/>
              <a:t>and excessively "</a:t>
            </a:r>
            <a:r>
              <a:rPr lang="en-US" sz="2000" b="1" dirty="0" smtClean="0"/>
              <a:t>sweet" </a:t>
            </a:r>
            <a:r>
              <a:rPr lang="en-US" sz="2000" b="1" dirty="0"/>
              <a:t>messages.</a:t>
            </a:r>
            <a:endParaRPr lang="en-US" sz="2000" b="1" dirty="0"/>
          </a:p>
        </p:txBody>
      </p:sp>
    </p:spTree>
    <p:extLst>
      <p:ext uri="{BB962C8B-B14F-4D97-AF65-F5344CB8AC3E}">
        <p14:creationId xmlns:p14="http://schemas.microsoft.com/office/powerpoint/2010/main" val="1990194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Agenda</a:t>
            </a:r>
            <a:endParaRPr lang="en-US" b="1" dirty="0"/>
          </a:p>
        </p:txBody>
      </p:sp>
      <p:sp>
        <p:nvSpPr>
          <p:cNvPr id="3" name="Content Placeholder 2"/>
          <p:cNvSpPr>
            <a:spLocks noGrp="1"/>
          </p:cNvSpPr>
          <p:nvPr>
            <p:ph idx="1"/>
          </p:nvPr>
        </p:nvSpPr>
        <p:spPr/>
        <p:txBody>
          <a:bodyPr>
            <a:normAutofit fontScale="92500" lnSpcReduction="20000"/>
          </a:bodyPr>
          <a:lstStyle/>
          <a:p>
            <a:pPr marL="571500" marR="0" lvl="0" indent="-571500" defTabSz="914400" eaLnBrk="1" fontAlgn="auto" latinLnBrk="0" hangingPunct="1">
              <a:lnSpc>
                <a:spcPct val="100000"/>
              </a:lnSpc>
              <a:spcBef>
                <a:spcPts val="0"/>
              </a:spcBef>
              <a:spcAft>
                <a:spcPts val="0"/>
              </a:spcAft>
              <a:buClrTx/>
              <a:buSzTx/>
              <a:buFont typeface="+mj-lt"/>
              <a:buAutoNum type="romanUcPeriod"/>
              <a:tabLst/>
              <a:defRPr/>
            </a:pPr>
            <a:r>
              <a:rPr lang="en-US" sz="3600" dirty="0" smtClean="0"/>
              <a:t>Introduction </a:t>
            </a:r>
            <a:r>
              <a:rPr lang="mr-IN" sz="3600" dirty="0" smtClean="0"/>
              <a:t>–</a:t>
            </a:r>
            <a:r>
              <a:rPr lang="en-US" sz="3600" dirty="0" smtClean="0"/>
              <a:t> Problem Statement and Dataset </a:t>
            </a:r>
          </a:p>
          <a:p>
            <a:pPr marL="571500" marR="0" lvl="0" indent="-571500" defTabSz="914400" eaLnBrk="1" fontAlgn="auto" latinLnBrk="0" hangingPunct="1">
              <a:lnSpc>
                <a:spcPct val="100000"/>
              </a:lnSpc>
              <a:spcBef>
                <a:spcPts val="0"/>
              </a:spcBef>
              <a:spcAft>
                <a:spcPts val="0"/>
              </a:spcAft>
              <a:buClrTx/>
              <a:buSzTx/>
              <a:buFont typeface="+mj-lt"/>
              <a:buAutoNum type="romanUcPeriod"/>
              <a:tabLst/>
              <a:defRPr/>
            </a:pPr>
            <a:r>
              <a:rPr lang="en-US" sz="3600" dirty="0" smtClean="0"/>
              <a:t>EDA </a:t>
            </a:r>
          </a:p>
          <a:p>
            <a:pPr marL="571500" marR="0" lvl="0" indent="-571500" defTabSz="914400" eaLnBrk="1" fontAlgn="auto" latinLnBrk="0" hangingPunct="1">
              <a:lnSpc>
                <a:spcPct val="100000"/>
              </a:lnSpc>
              <a:spcBef>
                <a:spcPts val="0"/>
              </a:spcBef>
              <a:spcAft>
                <a:spcPts val="0"/>
              </a:spcAft>
              <a:buClrTx/>
              <a:buSzTx/>
              <a:buFont typeface="+mj-lt"/>
              <a:buAutoNum type="romanUcPeriod"/>
              <a:tabLst/>
              <a:defRPr/>
            </a:pPr>
            <a:r>
              <a:rPr lang="en-US" sz="3600" dirty="0" smtClean="0"/>
              <a:t>Stratifying Methodology</a:t>
            </a:r>
          </a:p>
          <a:p>
            <a:pPr marL="571500" marR="0" lvl="0" indent="-571500" defTabSz="914400" eaLnBrk="1" fontAlgn="auto" latinLnBrk="0" hangingPunct="1">
              <a:lnSpc>
                <a:spcPct val="100000"/>
              </a:lnSpc>
              <a:spcBef>
                <a:spcPts val="0"/>
              </a:spcBef>
              <a:spcAft>
                <a:spcPts val="0"/>
              </a:spcAft>
              <a:buClrTx/>
              <a:buSzTx/>
              <a:buFont typeface="+mj-lt"/>
              <a:buAutoNum type="romanUcPeriod"/>
              <a:tabLst/>
              <a:defRPr/>
            </a:pPr>
            <a:r>
              <a:rPr lang="en-US" sz="3600" dirty="0" smtClean="0"/>
              <a:t>Analysis 1: Length and Density</a:t>
            </a:r>
          </a:p>
          <a:p>
            <a:pPr marL="571500" marR="0" lvl="0" indent="-571500" defTabSz="914400" eaLnBrk="1" fontAlgn="auto" latinLnBrk="0" hangingPunct="1">
              <a:lnSpc>
                <a:spcPct val="100000"/>
              </a:lnSpc>
              <a:spcBef>
                <a:spcPts val="0"/>
              </a:spcBef>
              <a:spcAft>
                <a:spcPts val="0"/>
              </a:spcAft>
              <a:buClrTx/>
              <a:buSzTx/>
              <a:buFont typeface="+mj-lt"/>
              <a:buAutoNum type="romanUcPeriod"/>
              <a:tabLst/>
              <a:defRPr/>
            </a:pPr>
            <a:r>
              <a:rPr lang="en-US" sz="3600" dirty="0" smtClean="0"/>
              <a:t>Examples</a:t>
            </a:r>
          </a:p>
          <a:p>
            <a:pPr marL="571500" marR="0" lvl="0" indent="-571500" defTabSz="914400" eaLnBrk="1" fontAlgn="auto" latinLnBrk="0" hangingPunct="1">
              <a:lnSpc>
                <a:spcPct val="100000"/>
              </a:lnSpc>
              <a:spcBef>
                <a:spcPts val="0"/>
              </a:spcBef>
              <a:spcAft>
                <a:spcPts val="0"/>
              </a:spcAft>
              <a:buClrTx/>
              <a:buSzTx/>
              <a:buFont typeface="+mj-lt"/>
              <a:buAutoNum type="romanUcPeriod"/>
              <a:tabLst/>
              <a:defRPr/>
            </a:pPr>
            <a:r>
              <a:rPr lang="en-US" sz="3600" dirty="0" smtClean="0"/>
              <a:t>Analysis 2: Topic Modeling </a:t>
            </a:r>
          </a:p>
          <a:p>
            <a:pPr marL="571500" marR="0" lvl="0" indent="-571500" defTabSz="914400" eaLnBrk="1" fontAlgn="auto" latinLnBrk="0" hangingPunct="1">
              <a:lnSpc>
                <a:spcPct val="100000"/>
              </a:lnSpc>
              <a:spcBef>
                <a:spcPts val="0"/>
              </a:spcBef>
              <a:spcAft>
                <a:spcPts val="0"/>
              </a:spcAft>
              <a:buClrTx/>
              <a:buSzTx/>
              <a:buFont typeface="+mj-lt"/>
              <a:buAutoNum type="romanUcPeriod"/>
              <a:tabLst/>
              <a:defRPr/>
            </a:pPr>
            <a:r>
              <a:rPr lang="en-US" sz="3600" dirty="0" smtClean="0"/>
              <a:t>Analysis 3: TF-IDF</a:t>
            </a:r>
          </a:p>
          <a:p>
            <a:pPr marL="571500" marR="0" lvl="0" indent="-571500" defTabSz="914400" eaLnBrk="1" fontAlgn="auto" latinLnBrk="0" hangingPunct="1">
              <a:lnSpc>
                <a:spcPct val="100000"/>
              </a:lnSpc>
              <a:spcBef>
                <a:spcPts val="0"/>
              </a:spcBef>
              <a:spcAft>
                <a:spcPts val="0"/>
              </a:spcAft>
              <a:buClrTx/>
              <a:buSzTx/>
              <a:buFont typeface="+mj-lt"/>
              <a:buAutoNum type="romanUcPeriod"/>
              <a:tabLst/>
              <a:defRPr/>
            </a:pPr>
            <a:r>
              <a:rPr lang="en-US" sz="3600" dirty="0" smtClean="0"/>
              <a:t>Analysis 4: Sentiment Analysis</a:t>
            </a:r>
          </a:p>
          <a:p>
            <a:pPr marL="571500" marR="0" lvl="0" indent="-571500" defTabSz="914400" eaLnBrk="1" fontAlgn="auto" latinLnBrk="0" hangingPunct="1">
              <a:lnSpc>
                <a:spcPct val="100000"/>
              </a:lnSpc>
              <a:spcBef>
                <a:spcPts val="0"/>
              </a:spcBef>
              <a:spcAft>
                <a:spcPts val="0"/>
              </a:spcAft>
              <a:buClrTx/>
              <a:buSzTx/>
              <a:buFont typeface="+mj-lt"/>
              <a:buAutoNum type="romanUcPeriod"/>
              <a:tabLst/>
              <a:defRPr/>
            </a:pPr>
            <a:r>
              <a:rPr lang="en-US" sz="3600" dirty="0" smtClean="0"/>
              <a:t>Analysis 5: Polarity Analysis</a:t>
            </a:r>
          </a:p>
          <a:p>
            <a:pPr marL="571500" marR="0" lvl="0" indent="-571500" defTabSz="914400" eaLnBrk="1" fontAlgn="auto" latinLnBrk="0" hangingPunct="1">
              <a:lnSpc>
                <a:spcPct val="100000"/>
              </a:lnSpc>
              <a:spcBef>
                <a:spcPts val="0"/>
              </a:spcBef>
              <a:spcAft>
                <a:spcPts val="0"/>
              </a:spcAft>
              <a:buClrTx/>
              <a:buSzTx/>
              <a:buFont typeface="+mj-lt"/>
              <a:buAutoNum type="romanUcPeriod"/>
              <a:tabLst/>
              <a:defRPr/>
            </a:pPr>
            <a:r>
              <a:rPr lang="en-US" sz="3600" dirty="0" smtClean="0"/>
              <a:t>Conclusion </a:t>
            </a:r>
          </a:p>
          <a:p>
            <a:pPr marL="571500" marR="0" lvl="0" indent="-571500" defTabSz="914400" eaLnBrk="1" fontAlgn="auto" latinLnBrk="0" hangingPunct="1">
              <a:lnSpc>
                <a:spcPct val="100000"/>
              </a:lnSpc>
              <a:spcBef>
                <a:spcPts val="0"/>
              </a:spcBef>
              <a:spcAft>
                <a:spcPts val="0"/>
              </a:spcAft>
              <a:buClrTx/>
              <a:buSzTx/>
              <a:buFont typeface="+mj-lt"/>
              <a:buAutoNum type="romanUcPeriod"/>
              <a:tabLst/>
              <a:defRPr/>
            </a:pPr>
            <a:endParaRPr lang="en-US" dirty="0" smtClean="0"/>
          </a:p>
          <a:p>
            <a:pPr marL="571500" marR="0" lvl="0" indent="-571500" defTabSz="914400" eaLnBrk="1" fontAlgn="auto" latinLnBrk="0" hangingPunct="1">
              <a:lnSpc>
                <a:spcPct val="100000"/>
              </a:lnSpc>
              <a:spcBef>
                <a:spcPts val="0"/>
              </a:spcBef>
              <a:spcAft>
                <a:spcPts val="0"/>
              </a:spcAft>
              <a:buClrTx/>
              <a:buSzTx/>
              <a:buFont typeface="+mj-lt"/>
              <a:buAutoNum type="romanUcPeriod"/>
              <a:tabLst/>
              <a:defRPr/>
            </a:pPr>
            <a:endParaRPr lang="en-US" dirty="0" smtClean="0"/>
          </a:p>
          <a:p>
            <a:pPr marL="571500" marR="0" lvl="0" indent="-571500" defTabSz="914400" eaLnBrk="1" fontAlgn="auto" latinLnBrk="0" hangingPunct="1">
              <a:lnSpc>
                <a:spcPct val="100000"/>
              </a:lnSpc>
              <a:spcBef>
                <a:spcPts val="0"/>
              </a:spcBef>
              <a:spcAft>
                <a:spcPts val="0"/>
              </a:spcAft>
              <a:buClrTx/>
              <a:buSzTx/>
              <a:buFont typeface="+mj-lt"/>
              <a:buAutoNum type="romanUcPeriod"/>
              <a:tabLst/>
              <a:defRPr/>
            </a:pPr>
            <a:endParaRPr lang="en-US" dirty="0" smtClean="0"/>
          </a:p>
        </p:txBody>
      </p:sp>
    </p:spTree>
    <p:extLst>
      <p:ext uri="{BB962C8B-B14F-4D97-AF65-F5344CB8AC3E}">
        <p14:creationId xmlns:p14="http://schemas.microsoft.com/office/powerpoint/2010/main" val="1692341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a:t>
            </a:r>
            <a:endParaRPr lang="en-US" b="1" dirty="0"/>
          </a:p>
        </p:txBody>
      </p:sp>
      <p:sp>
        <p:nvSpPr>
          <p:cNvPr id="3" name="Text Placeholder 2"/>
          <p:cNvSpPr>
            <a:spLocks noGrp="1"/>
          </p:cNvSpPr>
          <p:nvPr>
            <p:ph type="body" idx="1"/>
          </p:nvPr>
        </p:nvSpPr>
        <p:spPr/>
        <p:txBody>
          <a:bodyPr/>
          <a:lstStyle/>
          <a:p>
            <a:r>
              <a:rPr lang="en-US" sz="3600" dirty="0" smtClean="0"/>
              <a:t>Dataset</a:t>
            </a:r>
            <a:r>
              <a:rPr lang="en-US" dirty="0" smtClean="0"/>
              <a:t> </a:t>
            </a:r>
            <a:endParaRPr lang="en-US" dirty="0"/>
          </a:p>
        </p:txBody>
      </p:sp>
      <p:sp>
        <p:nvSpPr>
          <p:cNvPr id="4" name="Content Placeholder 3"/>
          <p:cNvSpPr>
            <a:spLocks noGrp="1"/>
          </p:cNvSpPr>
          <p:nvPr>
            <p:ph sz="half" idx="2"/>
          </p:nvPr>
        </p:nvSpPr>
        <p:spPr/>
        <p:txBody>
          <a:bodyPr>
            <a:normAutofit fontScale="92500" lnSpcReduction="20000"/>
          </a:bodyPr>
          <a:lstStyle/>
          <a:p>
            <a:r>
              <a:rPr lang="en-US" dirty="0" smtClean="0"/>
              <a:t>Dataset is comprised of ~30,000 </a:t>
            </a:r>
            <a:r>
              <a:rPr lang="en-US" dirty="0"/>
              <a:t>Airbnb rentals in New York City. </a:t>
            </a:r>
            <a:endParaRPr lang="en-US" dirty="0" smtClean="0"/>
          </a:p>
          <a:p>
            <a:r>
              <a:rPr lang="en-US" dirty="0" smtClean="0"/>
              <a:t>Data </a:t>
            </a:r>
            <a:r>
              <a:rPr lang="en-US" dirty="0"/>
              <a:t>set is 29.1k rows and 96 columns </a:t>
            </a:r>
            <a:endParaRPr lang="en-US" dirty="0" smtClean="0"/>
          </a:p>
          <a:p>
            <a:r>
              <a:rPr lang="en-US" dirty="0" smtClean="0"/>
              <a:t>All types of data entailing:</a:t>
            </a:r>
          </a:p>
          <a:p>
            <a:pPr lvl="1"/>
            <a:r>
              <a:rPr lang="en-US" dirty="0" smtClean="0"/>
              <a:t>14 textual columns</a:t>
            </a:r>
          </a:p>
          <a:p>
            <a:pPr lvl="1"/>
            <a:r>
              <a:rPr lang="en-US" dirty="0" smtClean="0"/>
              <a:t>Ratings</a:t>
            </a:r>
          </a:p>
          <a:p>
            <a:pPr lvl="1"/>
            <a:r>
              <a:rPr lang="en-US" dirty="0" smtClean="0"/>
              <a:t>Spatial Data</a:t>
            </a:r>
          </a:p>
          <a:p>
            <a:pPr lvl="1"/>
            <a:r>
              <a:rPr lang="en-US" dirty="0" smtClean="0"/>
              <a:t>Numeric data (i.e. </a:t>
            </a:r>
            <a:r>
              <a:rPr lang="en-US" dirty="0" err="1" smtClean="0"/>
              <a:t>price,reviews</a:t>
            </a:r>
            <a:r>
              <a:rPr lang="en-US" dirty="0" smtClean="0"/>
              <a:t> per month)</a:t>
            </a:r>
          </a:p>
          <a:p>
            <a:pPr lvl="1"/>
            <a:r>
              <a:rPr lang="en-US" dirty="0" smtClean="0"/>
              <a:t>Date/Time Data</a:t>
            </a:r>
            <a:endParaRPr lang="en-US" dirty="0"/>
          </a:p>
          <a:p>
            <a:endParaRPr lang="en-US" dirty="0"/>
          </a:p>
        </p:txBody>
      </p:sp>
      <p:sp>
        <p:nvSpPr>
          <p:cNvPr id="5" name="Text Placeholder 4"/>
          <p:cNvSpPr>
            <a:spLocks noGrp="1"/>
          </p:cNvSpPr>
          <p:nvPr>
            <p:ph type="body" sz="quarter" idx="3"/>
          </p:nvPr>
        </p:nvSpPr>
        <p:spPr/>
        <p:txBody>
          <a:bodyPr>
            <a:normAutofit/>
          </a:bodyPr>
          <a:lstStyle/>
          <a:p>
            <a:r>
              <a:rPr lang="en-US" sz="3600" dirty="0" smtClean="0"/>
              <a:t>Problem Statement </a:t>
            </a:r>
            <a:endParaRPr lang="en-US" sz="3600" dirty="0"/>
          </a:p>
        </p:txBody>
      </p:sp>
      <p:sp>
        <p:nvSpPr>
          <p:cNvPr id="6" name="Content Placeholder 5"/>
          <p:cNvSpPr>
            <a:spLocks noGrp="1"/>
          </p:cNvSpPr>
          <p:nvPr>
            <p:ph sz="quarter" idx="4"/>
          </p:nvPr>
        </p:nvSpPr>
        <p:spPr/>
        <p:txBody>
          <a:bodyPr>
            <a:normAutofit/>
          </a:bodyPr>
          <a:lstStyle/>
          <a:p>
            <a:r>
              <a:rPr lang="en-US" i="1" dirty="0" smtClean="0"/>
              <a:t>Is it possible to use text mining algorithms to determine the difference between ‘good’ and ’bad’ Airbnb listings? </a:t>
            </a:r>
          </a:p>
          <a:p>
            <a:pPr lvl="1"/>
            <a:r>
              <a:rPr lang="en-US" dirty="0"/>
              <a:t>Does textual structure of an Airbnb </a:t>
            </a:r>
            <a:r>
              <a:rPr lang="en-US" dirty="0" smtClean="0"/>
              <a:t>listing influence the success of that listing? </a:t>
            </a:r>
            <a:endParaRPr lang="en-US" dirty="0"/>
          </a:p>
          <a:p>
            <a:pPr lvl="1"/>
            <a:endParaRPr lang="en-US" i="1" dirty="0"/>
          </a:p>
        </p:txBody>
      </p:sp>
    </p:spTree>
    <p:extLst>
      <p:ext uri="{BB962C8B-B14F-4D97-AF65-F5344CB8AC3E}">
        <p14:creationId xmlns:p14="http://schemas.microsoft.com/office/powerpoint/2010/main" val="2113759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Exploratory Data Analysis</a:t>
            </a:r>
            <a:endParaRPr lang="en-US" b="1" dirty="0"/>
          </a:p>
        </p:txBody>
      </p:sp>
      <p:pic>
        <p:nvPicPr>
          <p:cNvPr id="11" name="Content Placeholder 4"/>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30865" y="2559065"/>
            <a:ext cx="3069265" cy="2268116"/>
          </a:xfrm>
        </p:spPr>
      </p:pic>
      <p:sp>
        <p:nvSpPr>
          <p:cNvPr id="13" name="TextBox 12"/>
          <p:cNvSpPr txBox="1"/>
          <p:nvPr/>
        </p:nvSpPr>
        <p:spPr>
          <a:xfrm>
            <a:off x="630865" y="1520878"/>
            <a:ext cx="10930270" cy="707886"/>
          </a:xfrm>
          <a:prstGeom prst="rect">
            <a:avLst/>
          </a:prstGeom>
          <a:noFill/>
        </p:spPr>
        <p:txBody>
          <a:bodyPr wrap="square" rtlCol="0">
            <a:spAutoFit/>
          </a:bodyPr>
          <a:lstStyle/>
          <a:p>
            <a:pPr marL="285750" indent="-285750" algn="ctr">
              <a:buFont typeface="Arial" charset="0"/>
              <a:buChar char="•"/>
            </a:pPr>
            <a:r>
              <a:rPr lang="en-US" sz="2000" dirty="0" smtClean="0"/>
              <a:t>Before performing our analysis, we employed EDA to identify our correct performance variables.</a:t>
            </a:r>
          </a:p>
          <a:p>
            <a:pPr marL="285750" indent="-285750" algn="ctr">
              <a:buFont typeface="Arial" charset="0"/>
              <a:buChar char="•"/>
            </a:pPr>
            <a:r>
              <a:rPr lang="en-US" sz="2000" dirty="0" smtClean="0"/>
              <a:t>Below shows the distribution of the ‘price’ ,‘reviews-per-month’, and ’borough’ variables </a:t>
            </a:r>
            <a:endParaRPr lang="en-US" sz="2000" dirty="0"/>
          </a:p>
        </p:txBody>
      </p:sp>
      <p:sp>
        <p:nvSpPr>
          <p:cNvPr id="14" name="TextBox 13"/>
          <p:cNvSpPr txBox="1"/>
          <p:nvPr/>
        </p:nvSpPr>
        <p:spPr>
          <a:xfrm>
            <a:off x="637953" y="5133337"/>
            <a:ext cx="2190307" cy="1754326"/>
          </a:xfrm>
          <a:prstGeom prst="rect">
            <a:avLst/>
          </a:prstGeom>
          <a:noFill/>
        </p:spPr>
        <p:txBody>
          <a:bodyPr wrap="square" rtlCol="0">
            <a:spAutoFit/>
          </a:bodyPr>
          <a:lstStyle/>
          <a:p>
            <a:pPr marL="285750" indent="-285750">
              <a:buFont typeface="Arial" charset="0"/>
              <a:buChar char="•"/>
            </a:pPr>
            <a:r>
              <a:rPr lang="en-US" dirty="0" smtClean="0">
                <a:solidFill>
                  <a:srgbClr val="24292E"/>
                </a:solidFill>
                <a:latin typeface="Calibri" charset="0"/>
                <a:ea typeface="Calibri" charset="0"/>
                <a:cs typeface="Calibri" charset="0"/>
              </a:rPr>
              <a:t>The price variable is right-skewed, with the long </a:t>
            </a:r>
            <a:r>
              <a:rPr lang="en-US" dirty="0">
                <a:solidFill>
                  <a:srgbClr val="24292E"/>
                </a:solidFill>
                <a:latin typeface="Calibri" charset="0"/>
                <a:ea typeface="Calibri" charset="0"/>
                <a:cs typeface="Calibri" charset="0"/>
              </a:rPr>
              <a:t>tail </a:t>
            </a:r>
            <a:r>
              <a:rPr lang="en-US" dirty="0" smtClean="0">
                <a:solidFill>
                  <a:srgbClr val="24292E"/>
                </a:solidFill>
                <a:latin typeface="Calibri" charset="0"/>
                <a:ea typeface="Calibri" charset="0"/>
                <a:cs typeface="Calibri" charset="0"/>
              </a:rPr>
              <a:t>comprised of expensive listings.</a:t>
            </a:r>
            <a:endParaRPr lang="en-US" sz="3200" dirty="0">
              <a:latin typeface="Calibri" charset="0"/>
              <a:ea typeface="Calibri" charset="0"/>
              <a:cs typeface="Calibri" charset="0"/>
            </a:endParaRPr>
          </a:p>
          <a:p>
            <a:endParaRPr lang="en-US" dirty="0">
              <a:latin typeface="Calibri" charset="0"/>
              <a:ea typeface="Calibri" charset="0"/>
              <a:cs typeface="Calibri" charset="0"/>
            </a:endParaRPr>
          </a:p>
        </p:txBody>
      </p:sp>
      <p:sp>
        <p:nvSpPr>
          <p:cNvPr id="15" name="Rectangle 14"/>
          <p:cNvSpPr/>
          <p:nvPr/>
        </p:nvSpPr>
        <p:spPr>
          <a:xfrm>
            <a:off x="4034729" y="5165926"/>
            <a:ext cx="2977117" cy="1477328"/>
          </a:xfrm>
          <a:prstGeom prst="rect">
            <a:avLst/>
          </a:prstGeom>
        </p:spPr>
        <p:txBody>
          <a:bodyPr wrap="square">
            <a:spAutoFit/>
          </a:bodyPr>
          <a:lstStyle/>
          <a:p>
            <a:pPr marL="285750" indent="-285750">
              <a:buFont typeface="Arial" charset="0"/>
              <a:buChar char="•"/>
            </a:pPr>
            <a:r>
              <a:rPr lang="en-US" dirty="0" smtClean="0">
                <a:solidFill>
                  <a:srgbClr val="24292E"/>
                </a:solidFill>
                <a:latin typeface="Calibri" charset="0"/>
                <a:ea typeface="Calibri" charset="0"/>
                <a:cs typeface="Calibri" charset="0"/>
              </a:rPr>
              <a:t>The reviews-per-month variable is right skewed as well, where above 2 reviews-per-month is considered above average</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4729" y="2560932"/>
            <a:ext cx="3317358" cy="2431399"/>
          </a:xfrm>
          <a:prstGeom prst="rect">
            <a:avLst/>
          </a:prstGeom>
        </p:spPr>
      </p:pic>
      <p:pic>
        <p:nvPicPr>
          <p:cNvPr id="19" name="Content Placeholder 4"/>
          <p:cNvPicPr>
            <a:picLocks noGrp="1" noChangeAspect="1"/>
          </p:cNvPicPr>
          <p:nvPr>
            <p:ph sz="half" idx="1"/>
          </p:nvPr>
        </p:nvPicPr>
        <p:blipFill>
          <a:blip r:embed="rId6">
            <a:extLst>
              <a:ext uri="{28A0092B-C50C-407E-A947-70E740481C1C}">
                <a14:useLocalDpi xmlns:a14="http://schemas.microsoft.com/office/drawing/2010/main" val="0"/>
              </a:ext>
            </a:extLst>
          </a:blip>
          <a:stretch>
            <a:fillRect/>
          </a:stretch>
        </p:blipFill>
        <p:spPr>
          <a:xfrm>
            <a:off x="7686687" y="2559065"/>
            <a:ext cx="3667114" cy="2268116"/>
          </a:xfrm>
        </p:spPr>
      </p:pic>
      <p:sp>
        <p:nvSpPr>
          <p:cNvPr id="20" name="Rectangle 19"/>
          <p:cNvSpPr/>
          <p:nvPr/>
        </p:nvSpPr>
        <p:spPr>
          <a:xfrm>
            <a:off x="7686687" y="5165926"/>
            <a:ext cx="3667114" cy="1200329"/>
          </a:xfrm>
          <a:prstGeom prst="rect">
            <a:avLst/>
          </a:prstGeom>
        </p:spPr>
        <p:txBody>
          <a:bodyPr wrap="square">
            <a:spAutoFit/>
          </a:bodyPr>
          <a:lstStyle/>
          <a:p>
            <a:pPr marL="285750" indent="-285750">
              <a:buFont typeface="Arial" charset="0"/>
              <a:buChar char="•"/>
            </a:pPr>
            <a:r>
              <a:rPr lang="en-US" dirty="0"/>
              <a:t>Brooklyn and Manhattan are reasonable choices to limit to when placing controls over location.</a:t>
            </a:r>
          </a:p>
        </p:txBody>
      </p:sp>
    </p:spTree>
    <p:extLst>
      <p:ext uri="{BB962C8B-B14F-4D97-AF65-F5344CB8AC3E}">
        <p14:creationId xmlns:p14="http://schemas.microsoft.com/office/powerpoint/2010/main" val="1145077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Methodology for Stratification of ’bad’ and ‘good’</a:t>
            </a:r>
            <a:endParaRPr lang="en-US" b="1" dirty="0"/>
          </a:p>
        </p:txBody>
      </p:sp>
      <p:pic>
        <p:nvPicPr>
          <p:cNvPr id="5" name="Content Placeholder 4"/>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629400" y="2736502"/>
            <a:ext cx="5181600" cy="3999014"/>
          </a:xfrm>
        </p:spPr>
      </p:pic>
      <p:sp>
        <p:nvSpPr>
          <p:cNvPr id="6" name="Content Placeholder 2"/>
          <p:cNvSpPr>
            <a:spLocks noGrp="1"/>
          </p:cNvSpPr>
          <p:nvPr>
            <p:ph sz="half" idx="1"/>
          </p:nvPr>
        </p:nvSpPr>
        <p:spPr/>
        <p:txBody>
          <a:bodyPr>
            <a:normAutofit fontScale="92500" lnSpcReduction="10000"/>
          </a:bodyPr>
          <a:lstStyle/>
          <a:p>
            <a:r>
              <a:rPr lang="en-US" dirty="0" smtClean="0"/>
              <a:t>More efficient to create two </a:t>
            </a:r>
            <a:r>
              <a:rPr lang="en-US" dirty="0"/>
              <a:t>polar samples that present </a:t>
            </a:r>
            <a:r>
              <a:rPr lang="en-US" dirty="0" smtClean="0"/>
              <a:t>the best </a:t>
            </a:r>
            <a:r>
              <a:rPr lang="en-US" dirty="0"/>
              <a:t>and </a:t>
            </a:r>
            <a:r>
              <a:rPr lang="en-US" dirty="0" smtClean="0"/>
              <a:t>the worst listings</a:t>
            </a:r>
          </a:p>
          <a:p>
            <a:pPr lvl="1"/>
            <a:r>
              <a:rPr lang="en-US" dirty="0" smtClean="0"/>
              <a:t>Rather than analyze all  ~30k listings in the dataset </a:t>
            </a:r>
          </a:p>
          <a:p>
            <a:r>
              <a:rPr lang="en-US" dirty="0" smtClean="0"/>
              <a:t>To </a:t>
            </a:r>
            <a:r>
              <a:rPr lang="en-US" dirty="0"/>
              <a:t>measure "goodness" of the listing we created a composite indicator that </a:t>
            </a:r>
            <a:r>
              <a:rPr lang="en-US" dirty="0" smtClean="0"/>
              <a:t>considers:</a:t>
            </a:r>
          </a:p>
          <a:p>
            <a:pPr lvl="1"/>
            <a:r>
              <a:rPr lang="en-US" dirty="0" smtClean="0"/>
              <a:t>Review </a:t>
            </a:r>
            <a:r>
              <a:rPr lang="en-US" dirty="0"/>
              <a:t>score </a:t>
            </a:r>
            <a:r>
              <a:rPr lang="en-US" dirty="0" smtClean="0"/>
              <a:t>ratings </a:t>
            </a:r>
          </a:p>
          <a:p>
            <a:pPr lvl="1"/>
            <a:r>
              <a:rPr lang="en-US" dirty="0" smtClean="0"/>
              <a:t>Two </a:t>
            </a:r>
            <a:r>
              <a:rPr lang="en-US" dirty="0"/>
              <a:t>measures of popularity (overall number of reviews and number of last month's reviews), </a:t>
            </a:r>
            <a:endParaRPr lang="en-US" dirty="0" smtClean="0"/>
          </a:p>
          <a:p>
            <a:pPr lvl="1"/>
            <a:r>
              <a:rPr lang="en-US" dirty="0" smtClean="0"/>
              <a:t>super </a:t>
            </a:r>
            <a:r>
              <a:rPr lang="en-US" dirty="0"/>
              <a:t>host </a:t>
            </a:r>
            <a:r>
              <a:rPr lang="en-US" dirty="0" smtClean="0"/>
              <a:t>indicator </a:t>
            </a:r>
          </a:p>
          <a:p>
            <a:endParaRPr lang="en-US" dirty="0"/>
          </a:p>
        </p:txBody>
      </p:sp>
      <p:sp>
        <p:nvSpPr>
          <p:cNvPr id="7" name="Rectangle 6"/>
          <p:cNvSpPr/>
          <p:nvPr/>
        </p:nvSpPr>
        <p:spPr>
          <a:xfrm>
            <a:off x="5715000" y="1813172"/>
            <a:ext cx="6096000" cy="830997"/>
          </a:xfrm>
          <a:prstGeom prst="rect">
            <a:avLst/>
          </a:prstGeom>
        </p:spPr>
        <p:txBody>
          <a:bodyPr>
            <a:spAutoFit/>
          </a:bodyPr>
          <a:lstStyle/>
          <a:p>
            <a:pPr marL="742950" lvl="1" indent="-285750">
              <a:buFont typeface="Arial" charset="0"/>
              <a:buChar char="•"/>
            </a:pPr>
            <a:r>
              <a:rPr lang="en-US" sz="2400" dirty="0"/>
              <a:t>To reduce bias in the sample, we controlled for location </a:t>
            </a:r>
            <a:r>
              <a:rPr lang="en-US" sz="2400" dirty="0" smtClean="0"/>
              <a:t>and </a:t>
            </a:r>
            <a:r>
              <a:rPr lang="en-US" sz="2400" dirty="0"/>
              <a:t>price bucket.</a:t>
            </a:r>
            <a:endParaRPr lang="en-US" sz="2400" dirty="0"/>
          </a:p>
        </p:txBody>
      </p:sp>
    </p:spTree>
    <p:extLst>
      <p:ext uri="{BB962C8B-B14F-4D97-AF65-F5344CB8AC3E}">
        <p14:creationId xmlns:p14="http://schemas.microsoft.com/office/powerpoint/2010/main" val="470184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Analysis I: Difference in Lengths of ’Bad’ and ‘Good’ Listings  </a:t>
            </a:r>
            <a:endParaRPr lang="en-US" b="1" dirty="0"/>
          </a:p>
        </p:txBody>
      </p:sp>
      <p:sp>
        <p:nvSpPr>
          <p:cNvPr id="9" name="Rectangle 1"/>
          <p:cNvSpPr>
            <a:spLocks noChangeArrowheads="1"/>
          </p:cNvSpPr>
          <p:nvPr/>
        </p:nvSpPr>
        <p:spPr bwMode="auto">
          <a:xfrm>
            <a:off x="7166527" y="3208505"/>
            <a:ext cx="12793075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pic>
        <p:nvPicPr>
          <p:cNvPr id="11"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934195"/>
            <a:ext cx="5728575" cy="970868"/>
          </a:xfrm>
          <a:prstGeom prst="rect">
            <a:avLst/>
          </a:prstGeom>
        </p:spPr>
      </p:pic>
      <p:sp>
        <p:nvSpPr>
          <p:cNvPr id="16" name="TextBox 15"/>
          <p:cNvSpPr txBox="1"/>
          <p:nvPr/>
        </p:nvSpPr>
        <p:spPr>
          <a:xfrm>
            <a:off x="7166527" y="1934195"/>
            <a:ext cx="4656878" cy="4524315"/>
          </a:xfrm>
          <a:prstGeom prst="rect">
            <a:avLst/>
          </a:prstGeom>
          <a:noFill/>
        </p:spPr>
        <p:txBody>
          <a:bodyPr wrap="square" rtlCol="0">
            <a:spAutoFit/>
          </a:bodyPr>
          <a:lstStyle/>
          <a:p>
            <a:pPr marL="285750" indent="-285750">
              <a:buFont typeface="Arial" charset="0"/>
              <a:buChar char="•"/>
            </a:pPr>
            <a:r>
              <a:rPr lang="en-US" sz="2400" b="1" dirty="0" smtClean="0"/>
              <a:t>Textual Columns used to measure length of listing </a:t>
            </a:r>
          </a:p>
          <a:p>
            <a:pPr marL="742950" lvl="1" indent="-285750">
              <a:buFont typeface="Arial" charset="0"/>
              <a:buChar char="•"/>
            </a:pPr>
            <a:r>
              <a:rPr lang="en-US" sz="2400" dirty="0" smtClean="0"/>
              <a:t>Description</a:t>
            </a:r>
          </a:p>
          <a:p>
            <a:pPr marL="742950" lvl="1" indent="-285750">
              <a:buFont typeface="Arial" charset="0"/>
              <a:buChar char="•"/>
            </a:pPr>
            <a:r>
              <a:rPr lang="en-US" sz="2400" dirty="0" smtClean="0"/>
              <a:t>Summary</a:t>
            </a:r>
          </a:p>
          <a:p>
            <a:pPr marL="742950" lvl="1" indent="-285750">
              <a:buFont typeface="Arial" charset="0"/>
              <a:buChar char="•"/>
            </a:pPr>
            <a:r>
              <a:rPr lang="en-US" sz="2400" dirty="0" smtClean="0"/>
              <a:t>Space</a:t>
            </a:r>
          </a:p>
          <a:p>
            <a:pPr marL="742950" lvl="1" indent="-285750">
              <a:buFont typeface="Arial" charset="0"/>
              <a:buChar char="•"/>
            </a:pPr>
            <a:r>
              <a:rPr lang="en-US" sz="2400" dirty="0" smtClean="0"/>
              <a:t>Neighborhood Overview</a:t>
            </a:r>
          </a:p>
          <a:p>
            <a:pPr marL="742950" lvl="1" indent="-285750">
              <a:buFont typeface="Arial" charset="0"/>
              <a:buChar char="•"/>
            </a:pPr>
            <a:r>
              <a:rPr lang="en-US" sz="2400" dirty="0" smtClean="0"/>
              <a:t>Notes</a:t>
            </a:r>
          </a:p>
          <a:p>
            <a:pPr marL="742950" lvl="1" indent="-285750">
              <a:buFont typeface="Arial" charset="0"/>
              <a:buChar char="•"/>
            </a:pPr>
            <a:r>
              <a:rPr lang="en-US" sz="2400" dirty="0" smtClean="0"/>
              <a:t>Transit</a:t>
            </a:r>
          </a:p>
          <a:p>
            <a:pPr marL="742950" lvl="1" indent="-285750">
              <a:buFont typeface="Arial" charset="0"/>
              <a:buChar char="•"/>
            </a:pPr>
            <a:r>
              <a:rPr lang="en-US" sz="2400" dirty="0" smtClean="0"/>
              <a:t>Access</a:t>
            </a:r>
          </a:p>
          <a:p>
            <a:pPr marL="742950" lvl="1" indent="-285750">
              <a:buFont typeface="Arial" charset="0"/>
              <a:buChar char="•"/>
            </a:pPr>
            <a:r>
              <a:rPr lang="en-US" sz="2400" dirty="0" smtClean="0"/>
              <a:t>Interaction </a:t>
            </a:r>
          </a:p>
          <a:p>
            <a:pPr marL="742950" lvl="1" indent="-285750">
              <a:buFont typeface="Arial" charset="0"/>
              <a:buChar char="•"/>
            </a:pPr>
            <a:r>
              <a:rPr lang="en-US" sz="2400" dirty="0" smtClean="0"/>
              <a:t>House Rules</a:t>
            </a:r>
          </a:p>
          <a:p>
            <a:pPr marL="742950" lvl="1" indent="-285750">
              <a:buFont typeface="Arial" charset="0"/>
              <a:buChar char="•"/>
            </a:pPr>
            <a:r>
              <a:rPr lang="en-US" sz="2400" dirty="0" smtClean="0"/>
              <a:t>Host About </a:t>
            </a:r>
            <a:endParaRPr lang="en-US" sz="2400" dirty="0"/>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443" y="3148570"/>
            <a:ext cx="5712331" cy="3254658"/>
          </a:xfrm>
          <a:prstGeom prst="rect">
            <a:avLst/>
          </a:prstGeom>
        </p:spPr>
      </p:pic>
    </p:spTree>
    <p:extLst>
      <p:ext uri="{BB962C8B-B14F-4D97-AF65-F5344CB8AC3E}">
        <p14:creationId xmlns:p14="http://schemas.microsoft.com/office/powerpoint/2010/main" val="98290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#2 </a:t>
            </a:r>
            <a:r>
              <a:rPr lang="mr-IN" b="1" dirty="0" smtClean="0"/>
              <a:t>–</a:t>
            </a:r>
            <a:r>
              <a:rPr lang="en-US" b="1" dirty="0" smtClean="0"/>
              <a:t> ‘Bad’ Listing</a:t>
            </a:r>
            <a:endParaRPr lang="en-US" b="1" dirty="0"/>
          </a:p>
        </p:txBody>
      </p:sp>
      <p:pic>
        <p:nvPicPr>
          <p:cNvPr id="8" name="Content Placeholder 7"/>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049275" y="1825625"/>
            <a:ext cx="1715189" cy="4351338"/>
          </a:xfrm>
        </p:spPr>
      </p:pic>
      <p:pic>
        <p:nvPicPr>
          <p:cNvPr id="7" name="Content Placeholder 6"/>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3636335" y="1825625"/>
            <a:ext cx="7641265" cy="4553910"/>
          </a:xfrm>
        </p:spPr>
      </p:pic>
    </p:spTree>
    <p:extLst>
      <p:ext uri="{BB962C8B-B14F-4D97-AF65-F5344CB8AC3E}">
        <p14:creationId xmlns:p14="http://schemas.microsoft.com/office/powerpoint/2010/main" val="767579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a:t>
            </a:r>
            <a:r>
              <a:rPr lang="mr-IN" b="1" dirty="0" smtClean="0"/>
              <a:t>–</a:t>
            </a:r>
            <a:r>
              <a:rPr lang="en-US" b="1" dirty="0" smtClean="0"/>
              <a:t> ‘Good’ Listing</a:t>
            </a:r>
            <a:endParaRPr lang="en-US" b="1"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1995746"/>
            <a:ext cx="1950282" cy="4351338"/>
          </a:xfrm>
        </p:spPr>
      </p:pic>
      <p:pic>
        <p:nvPicPr>
          <p:cNvPr id="6" name="Content Placeholder 5"/>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3173818" y="1690688"/>
            <a:ext cx="8525158" cy="4656396"/>
          </a:xfrm>
        </p:spPr>
      </p:pic>
    </p:spTree>
    <p:extLst>
      <p:ext uri="{BB962C8B-B14F-4D97-AF65-F5344CB8AC3E}">
        <p14:creationId xmlns:p14="http://schemas.microsoft.com/office/powerpoint/2010/main" val="1536890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4000" r="-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Analysis I: Density of Different Text Fields between ‘Bad’ and ‘Good’ Listings </a:t>
            </a:r>
            <a:endParaRPr lang="en-US" b="1" dirty="0"/>
          </a:p>
        </p:txBody>
      </p:sp>
      <p:sp>
        <p:nvSpPr>
          <p:cNvPr id="4" name="Content Placeholder 3"/>
          <p:cNvSpPr>
            <a:spLocks noGrp="1"/>
          </p:cNvSpPr>
          <p:nvPr>
            <p:ph sz="half" idx="2"/>
          </p:nvPr>
        </p:nvSpPr>
        <p:spPr>
          <a:xfrm>
            <a:off x="7442790" y="1690688"/>
            <a:ext cx="3911009" cy="4486275"/>
          </a:xfrm>
        </p:spPr>
        <p:txBody>
          <a:bodyPr>
            <a:normAutofit/>
          </a:bodyPr>
          <a:lstStyle/>
          <a:p>
            <a:r>
              <a:rPr lang="en-US" dirty="0" smtClean="0"/>
              <a:t>Successful </a:t>
            </a:r>
            <a:r>
              <a:rPr lang="en-US" dirty="0"/>
              <a:t>hosts are more </a:t>
            </a:r>
            <a:r>
              <a:rPr lang="en-US" dirty="0" smtClean="0"/>
              <a:t>verbose </a:t>
            </a:r>
          </a:p>
          <a:p>
            <a:r>
              <a:rPr lang="en-US" dirty="0" smtClean="0"/>
              <a:t>Interestingly</a:t>
            </a:r>
            <a:r>
              <a:rPr lang="en-US" dirty="0"/>
              <a:t>, both "good" and "bad" hosts often ignore description of </a:t>
            </a:r>
            <a:r>
              <a:rPr lang="en-US" dirty="0" smtClean="0"/>
              <a:t>themselves</a:t>
            </a:r>
          </a:p>
          <a:p>
            <a:r>
              <a:rPr lang="en-US" dirty="0" smtClean="0"/>
              <a:t>Dichotomy for good and bad listings observing the mandatory </a:t>
            </a:r>
            <a:r>
              <a:rPr lang="en-US" dirty="0"/>
              <a:t>field "</a:t>
            </a:r>
            <a:r>
              <a:rPr lang="en-US" dirty="0" smtClean="0"/>
              <a:t>description” </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440" y="1690688"/>
            <a:ext cx="6721435" cy="4486275"/>
          </a:xfrm>
          <a:prstGeom prst="rect">
            <a:avLst/>
          </a:prstGeom>
        </p:spPr>
      </p:pic>
    </p:spTree>
    <p:extLst>
      <p:ext uri="{BB962C8B-B14F-4D97-AF65-F5344CB8AC3E}">
        <p14:creationId xmlns:p14="http://schemas.microsoft.com/office/powerpoint/2010/main" val="343895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1173</TotalTime>
  <Words>1576</Words>
  <Application>Microsoft Macintosh PowerPoint</Application>
  <PresentationFormat>Widescreen</PresentationFormat>
  <Paragraphs>180</Paragraphs>
  <Slides>15</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Calibri Light</vt:lpstr>
      <vt:lpstr>Mangal</vt:lpstr>
      <vt:lpstr>SFMono-Regular</vt:lpstr>
      <vt:lpstr>Arial</vt:lpstr>
      <vt:lpstr>Office Theme</vt:lpstr>
      <vt:lpstr>PowerPoint Presentation</vt:lpstr>
      <vt:lpstr>Agenda</vt:lpstr>
      <vt:lpstr>Introduction</vt:lpstr>
      <vt:lpstr>Exploratory Data Analysis</vt:lpstr>
      <vt:lpstr>Methodology for Stratification of ’bad’ and ‘good’</vt:lpstr>
      <vt:lpstr>Analysis I: Difference in Lengths of ’Bad’ and ‘Good’ Listings  </vt:lpstr>
      <vt:lpstr>Example #2 – ‘Bad’ Listing</vt:lpstr>
      <vt:lpstr>Example #1 – ‘Good’ Listing</vt:lpstr>
      <vt:lpstr>Analysis I: Density of Different Text Fields between ‘Bad’ and ‘Good’ Listings </vt:lpstr>
      <vt:lpstr>Analysis II: Topic modeling </vt:lpstr>
      <vt:lpstr>Analysis II: Topic modeling – Top 10 words per Topic</vt:lpstr>
      <vt:lpstr>Analysis III: TF-IDF Vectorization </vt:lpstr>
      <vt:lpstr>Analysis IV: Sentiment Analysis </vt:lpstr>
      <vt:lpstr>Analysis V: Polarity using ‘bing’ Library</vt:lpstr>
      <vt:lpstr>Conclusion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Matthew Vitha – Kaggle Presentation</dc:title>
  <dc:creator>Matthew Vitha</dc:creator>
  <cp:lastModifiedBy>Matthew Vitha</cp:lastModifiedBy>
  <cp:revision>54</cp:revision>
  <dcterms:created xsi:type="dcterms:W3CDTF">2018-11-28T02:14:15Z</dcterms:created>
  <dcterms:modified xsi:type="dcterms:W3CDTF">2019-05-01T21:47:20Z</dcterms:modified>
</cp:coreProperties>
</file>